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83307E9.xml" ContentType="application/vnd.ms-powerpoint.comments+xml"/>
  <Override PartName="/ppt/notesSlides/notesSlide2.xml" ContentType="application/vnd.openxmlformats-officedocument.presentationml.notesSlide+xml"/>
  <Override PartName="/ppt/comments/modernComment_152_54A43EC2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154_FF9C44DA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55_F6775FF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339" r:id="rId2"/>
    <p:sldId id="338" r:id="rId3"/>
    <p:sldId id="340" r:id="rId4"/>
    <p:sldId id="309" r:id="rId5"/>
    <p:sldId id="315" r:id="rId6"/>
    <p:sldId id="317" r:id="rId7"/>
    <p:sldId id="341" r:id="rId8"/>
    <p:sldId id="319" r:id="rId9"/>
    <p:sldId id="320" r:id="rId10"/>
    <p:sldId id="322" r:id="rId11"/>
    <p:sldId id="323" r:id="rId12"/>
    <p:sldId id="321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42" r:id="rId27"/>
    <p:sldId id="337" r:id="rId28"/>
    <p:sldId id="345" r:id="rId29"/>
    <p:sldId id="346" r:id="rId30"/>
    <p:sldId id="347" r:id="rId31"/>
    <p:sldId id="348" r:id="rId3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4"/>
    </p:embeddedFont>
    <p:embeddedFont>
      <p:font typeface="Cambria Math" panose="02040503050406030204" pitchFamily="18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y5nxnATgMoCOGV3ARYra+CxDxxQ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64D0E7E-26B2-90F7-FD1C-F507333A876E}" name="Fernando Oliveira" initials="FO" userId="S::FVOliveira@lnec.pt::408f4540-b89a-44a6-9ac3-48cfe4922b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C8EA1-860B-4C65-A5D9-886B09A9BB33}" v="3" dt="2026-02-18T17:27:47.987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86483" autoAdjust="0"/>
  </p:normalViewPr>
  <p:slideViewPr>
    <p:cSldViewPr snapToGrid="0">
      <p:cViewPr varScale="1">
        <p:scale>
          <a:sx n="133" d="100"/>
          <a:sy n="133" d="100"/>
        </p:scale>
        <p:origin x="117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7CD367E2-7DB3-44AE-B921-A04E1B4C1019}"/>
    <pc:docChg chg="undo custSel delSld modSld">
      <pc:chgData name="Afonso Costa Henrique" userId="9e9b3605-668d-4dee-84b0-1f1bc75cfc02" providerId="ADAL" clId="{7CD367E2-7DB3-44AE-B921-A04E1B4C1019}" dt="2026-02-18T17:28:22.967" v="15" actId="2696"/>
      <pc:docMkLst>
        <pc:docMk/>
      </pc:docMkLst>
      <pc:sldChg chg="addSp modSp mod">
        <pc:chgData name="Afonso Costa Henrique" userId="9e9b3605-668d-4dee-84b0-1f1bc75cfc02" providerId="ADAL" clId="{7CD367E2-7DB3-44AE-B921-A04E1B4C1019}" dt="2026-02-18T17:28:06.545" v="13" actId="1076"/>
        <pc:sldMkLst>
          <pc:docMk/>
          <pc:sldMk cId="2553481193" sldId="339"/>
        </pc:sldMkLst>
        <pc:spChg chg="add mod">
          <ac:chgData name="Afonso Costa Henrique" userId="9e9b3605-668d-4dee-84b0-1f1bc75cfc02" providerId="ADAL" clId="{7CD367E2-7DB3-44AE-B921-A04E1B4C1019}" dt="2026-02-18T17:27:59.935" v="11" actId="20577"/>
          <ac:spMkLst>
            <pc:docMk/>
            <pc:sldMk cId="2553481193" sldId="339"/>
            <ac:spMk id="2" creationId="{4FA9ABE3-EA42-10CF-5B7C-65389924CDBE}"/>
          </ac:spMkLst>
        </pc:spChg>
        <pc:spChg chg="mod">
          <ac:chgData name="Afonso Costa Henrique" userId="9e9b3605-668d-4dee-84b0-1f1bc75cfc02" providerId="ADAL" clId="{7CD367E2-7DB3-44AE-B921-A04E1B4C1019}" dt="2026-02-18T17:28:06.545" v="13" actId="1076"/>
          <ac:spMkLst>
            <pc:docMk/>
            <pc:sldMk cId="2553481193" sldId="339"/>
            <ac:spMk id="57" creationId="{17E1B624-C995-E5D1-F688-8E27F55B382A}"/>
          </ac:spMkLst>
        </pc:spChg>
      </pc:sldChg>
      <pc:sldChg chg="del">
        <pc:chgData name="Afonso Costa Henrique" userId="9e9b3605-668d-4dee-84b0-1f1bc75cfc02" providerId="ADAL" clId="{7CD367E2-7DB3-44AE-B921-A04E1B4C1019}" dt="2026-02-18T17:28:19.755" v="14" actId="2696"/>
        <pc:sldMkLst>
          <pc:docMk/>
          <pc:sldMk cId="546262067" sldId="343"/>
        </pc:sldMkLst>
      </pc:sldChg>
      <pc:sldChg chg="del">
        <pc:chgData name="Afonso Costa Henrique" userId="9e9b3605-668d-4dee-84b0-1f1bc75cfc02" providerId="ADAL" clId="{7CD367E2-7DB3-44AE-B921-A04E1B4C1019}" dt="2026-02-18T17:28:22.967" v="15" actId="2696"/>
        <pc:sldMkLst>
          <pc:docMk/>
          <pc:sldMk cId="3067450216" sldId="344"/>
        </pc:sldMkLst>
      </pc:sldChg>
    </pc:docChg>
  </pc:docChgLst>
</pc:chgInfo>
</file>

<file path=ppt/comments/modernComment_152_54A43E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2445A43-29F3-46A1-8712-D8464FE03918}" authorId="{764D0E7E-26B2-90F7-FD1C-F507333A876E}" created="2025-11-20T22:56:42.7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20050114" sldId="338"/>
      <ac:spMk id="58" creationId="{13025F6F-5378-3CB5-164F-3B5EEFA7E554}"/>
    </ac:deMkLst>
    <p188:replyLst>
      <p188:reply id="{28FC2D36-73F0-4990-BFEF-264645E8661D}" authorId="{764D0E7E-26B2-90F7-FD1C-F507333A876E}" created="2025-11-20T23:43:33.632">
        <p188:txBody>
          <a:bodyPr/>
          <a:lstStyle/>
          <a:p>
            <a:r>
              <a:rPr lang="pt-PT"/>
              <a:t>E explicar cada um dos tópicos do indice</a:t>
            </a:r>
          </a:p>
        </p188:txBody>
      </p188:reply>
    </p188:replyLst>
    <p188:txBody>
      <a:bodyPr/>
      <a:lstStyle/>
      <a:p>
        <a:r>
          <a:rPr lang="pt-PT"/>
          <a:t>Seria bom colocar um indice</a:t>
        </a:r>
      </a:p>
    </p188:txBody>
  </p188:cm>
</p188:cmLst>
</file>

<file path=ppt/comments/modernComment_153_98330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7715E2-F4C6-45AA-8682-7E42EA337DB9}" authorId="{764D0E7E-26B2-90F7-FD1C-F507333A876E}" created="2025-11-20T22:55:40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53481193" sldId="339"/>
      <ac:spMk id="54" creationId="{76D6C995-E668-D8C4-6E0D-96B8F3539E64}"/>
    </ac:deMkLst>
    <p188:txBody>
      <a:bodyPr/>
      <a:lstStyle/>
      <a:p>
        <a:r>
          <a:rPr lang="pt-PT"/>
          <a:t>Altereir replicar para reprodução</a:t>
        </a:r>
      </a:p>
    </p188:txBody>
  </p188:cm>
  <p188:cm id="{734B0FFB-5D50-4181-99AD-E520FBCB4F96}" authorId="{764D0E7E-26B2-90F7-FD1C-F507333A876E}" created="2025-11-20T23:58:43.554">
    <pc:sldMkLst xmlns:pc="http://schemas.microsoft.com/office/powerpoint/2013/main/command">
      <pc:docMk/>
      <pc:sldMk cId="2348607282" sldId="279"/>
    </pc:sldMkLst>
    <p188:replyLst>
      <p188:reply id="{FD4F7108-5DCD-4430-A2B7-6FB220AEEAD1}" authorId="{764D0E7E-26B2-90F7-FD1C-F507333A876E}" created="2025-11-21T00:29:41.768">
        <p188:txBody>
          <a:bodyPr/>
          <a:lstStyle/>
          <a:p>
            <a:r>
              <a:rPr lang="pt-PT"/>
              <a:t>Estão atualmente 25 slides para 10min -&gt; menos de 30s/slide</a:t>
            </a:r>
          </a:p>
        </p188:txBody>
      </p188:reply>
    </p188:replyLst>
    <p188:txBody>
      <a:bodyPr/>
      <a:lstStyle/>
      <a:p>
        <a:r>
          <a:rPr lang="pt-PT"/>
          <a:t>ATENÇÂO: isto é uma apresentação para 10 minutos. Focar aspetos importantes</a:t>
        </a:r>
      </a:p>
    </p188:txBody>
  </p188:cm>
</p188:cmLst>
</file>

<file path=ppt/comments/modernComment_154_FF9C4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05B77-FC43-414D-B171-98629DC87255}" authorId="{764D0E7E-26B2-90F7-FD1C-F507333A876E}" created="2025-11-20T23:12:03.526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Vê se estes slides ajudam a introduzir o tema</a:t>
        </a:r>
      </a:p>
    </p188:txBody>
  </p188:cm>
  <p188:cm id="{0B259E9A-047C-4DB8-9C41-C3764373BF77}" authorId="{764D0E7E-26B2-90F7-FD1C-F507333A876E}" created="2025-11-20T23:15:53.579">
    <pc:sldMkLst xmlns:pc="http://schemas.microsoft.com/office/powerpoint/2013/main/command">
      <pc:docMk/>
      <pc:sldMk cId="4288431322" sldId="335"/>
    </pc:sldMkLst>
    <p188:txBody>
      <a:bodyPr/>
      <a:lstStyle/>
      <a:p>
        <a:r>
          <a:rPr lang="pt-PT"/>
          <a:t>Referir na apresentação que os parâmetros do controlador são mantidos independentemente do modelo considerado</a:t>
        </a:r>
      </a:p>
    </p188:txBody>
  </p188:cm>
</p188:cmLst>
</file>

<file path=ppt/comments/modernComment_155_F6775F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81607F-0D20-4FF9-A2A5-D8437ED23E60}" authorId="{764D0E7E-26B2-90F7-FD1C-F507333A876E}" created="2025-11-20T23:37:05.64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35018480" sldId="341"/>
      <ac:spMk id="9" creationId="{B232B54C-7EB0-7531-B686-3384825672C2}"/>
      <ac:txMk cp="0" len="1">
        <ac:context len="10" hash="1692316344"/>
      </ac:txMk>
    </ac:txMkLst>
    <p188:pos x="3885332" y="263483"/>
    <p188:txBody>
      <a:bodyPr/>
      <a:lstStyle/>
      <a:p>
        <a:r>
          <a:rPr lang="pt-PT"/>
          <a:t>Alterei para modelação</a:t>
        </a:r>
      </a:p>
    </p188:txBody>
  </p188:cm>
  <p188:cm id="{8890DCB7-074D-42B3-8679-2A9774401611}" authorId="{764D0E7E-26B2-90F7-FD1C-F507333A876E}" created="2025-11-20T23:43:12.874">
    <pc:sldMkLst xmlns:pc="http://schemas.microsoft.com/office/powerpoint/2013/main/command">
      <pc:docMk/>
      <pc:sldMk cId="3552980879" sldId="318"/>
    </pc:sldMkLst>
    <p188:txBody>
      <a:bodyPr/>
      <a:lstStyle/>
      <a:p>
        <a:r>
          <a:rPr lang="pt-PT"/>
          <a:t>Tentar condensar os slides -&gt; proponho colocar em 2, como está agora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10F7D-D8F3-4BEA-B229-521C940E32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D3E898F7-E97B-438C-8417-F01756273260}">
      <dgm:prSet phldrT="[Texto]" phldr="0"/>
      <dgm:spPr/>
      <dgm:t>
        <a:bodyPr/>
        <a:lstStyle/>
        <a:p>
          <a:r>
            <a:rPr lang="pt-PT" dirty="0"/>
            <a:t>Introdução</a:t>
          </a:r>
        </a:p>
      </dgm:t>
    </dgm:pt>
    <dgm:pt modelId="{5CA734CD-D9BE-474C-9C9E-B7616CB802B9}" type="parTrans" cxnId="{0C1543AD-37CB-4364-A1FA-8B6BA76E6D55}">
      <dgm:prSet/>
      <dgm:spPr/>
      <dgm:t>
        <a:bodyPr/>
        <a:lstStyle/>
        <a:p>
          <a:endParaRPr lang="pt-PT"/>
        </a:p>
      </dgm:t>
    </dgm:pt>
    <dgm:pt modelId="{D5E3F222-3C61-4498-B7CF-6933FA4983E3}" type="sibTrans" cxnId="{0C1543AD-37CB-4364-A1FA-8B6BA76E6D55}">
      <dgm:prSet/>
      <dgm:spPr/>
      <dgm:t>
        <a:bodyPr/>
        <a:lstStyle/>
        <a:p>
          <a:endParaRPr lang="pt-PT"/>
        </a:p>
      </dgm:t>
    </dgm:pt>
    <dgm:pt modelId="{51DDFEC3-1EB3-44AA-B0D1-32BB4A7AAA95}">
      <dgm:prSet phldrT="[Texto]" phldr="0"/>
      <dgm:spPr/>
      <dgm:t>
        <a:bodyPr/>
        <a:lstStyle/>
        <a:p>
          <a:r>
            <a:rPr lang="pt-PT" dirty="0"/>
            <a:t>Modelação</a:t>
          </a:r>
        </a:p>
      </dgm:t>
    </dgm:pt>
    <dgm:pt modelId="{E7B149D9-676D-4994-AB79-A90D46E42D66}" type="parTrans" cxnId="{D49BFBCA-92D9-4485-8753-323073A09380}">
      <dgm:prSet/>
      <dgm:spPr/>
      <dgm:t>
        <a:bodyPr/>
        <a:lstStyle/>
        <a:p>
          <a:endParaRPr lang="pt-PT"/>
        </a:p>
      </dgm:t>
    </dgm:pt>
    <dgm:pt modelId="{A20974ED-F21F-4F9E-AD54-F9171312F7D6}" type="sibTrans" cxnId="{D49BFBCA-92D9-4485-8753-323073A09380}">
      <dgm:prSet/>
      <dgm:spPr/>
      <dgm:t>
        <a:bodyPr/>
        <a:lstStyle/>
        <a:p>
          <a:endParaRPr lang="pt-PT"/>
        </a:p>
      </dgm:t>
    </dgm:pt>
    <dgm:pt modelId="{2F429AC9-EF95-4B78-89A7-89476AA9AC0E}">
      <dgm:prSet phldrT="[Texto]" phldr="0"/>
      <dgm:spPr/>
      <dgm:t>
        <a:bodyPr/>
        <a:lstStyle/>
        <a:p>
          <a:r>
            <a:rPr lang="pt-PT" dirty="0"/>
            <a:t>Estratégias de Controlo (Simulação Numérica)</a:t>
          </a:r>
        </a:p>
      </dgm:t>
    </dgm:pt>
    <dgm:pt modelId="{17B4FDDE-C602-4281-AED7-A876AB46217D}" type="parTrans" cxnId="{1860DF5D-A8D0-4065-822E-51A8E254A524}">
      <dgm:prSet/>
      <dgm:spPr/>
      <dgm:t>
        <a:bodyPr/>
        <a:lstStyle/>
        <a:p>
          <a:endParaRPr lang="pt-PT"/>
        </a:p>
      </dgm:t>
    </dgm:pt>
    <dgm:pt modelId="{84A33424-9A3D-4F84-B66B-65EC98E40C32}" type="sibTrans" cxnId="{1860DF5D-A8D0-4065-822E-51A8E254A524}">
      <dgm:prSet/>
      <dgm:spPr/>
      <dgm:t>
        <a:bodyPr/>
        <a:lstStyle/>
        <a:p>
          <a:endParaRPr lang="pt-PT"/>
        </a:p>
      </dgm:t>
    </dgm:pt>
    <dgm:pt modelId="{2097805C-DBF6-4164-A5B4-3F00A19B67D9}">
      <dgm:prSet phldrT="[Texto]" phldr="0"/>
      <dgm:spPr/>
      <dgm:t>
        <a:bodyPr/>
        <a:lstStyle/>
        <a:p>
          <a:r>
            <a:rPr lang="pt-PT" dirty="0"/>
            <a:t>Validação Experimental</a:t>
          </a:r>
        </a:p>
      </dgm:t>
    </dgm:pt>
    <dgm:pt modelId="{34DBD3EB-46C6-4C2F-95ED-92ECA70356E4}" type="parTrans" cxnId="{DE4AD6A5-D11F-4333-BBBC-75E7AFD30D15}">
      <dgm:prSet/>
      <dgm:spPr/>
      <dgm:t>
        <a:bodyPr/>
        <a:lstStyle/>
        <a:p>
          <a:endParaRPr lang="pt-PT"/>
        </a:p>
      </dgm:t>
    </dgm:pt>
    <dgm:pt modelId="{C1B0A532-13F1-4C1C-9CA2-067B2EE46F32}" type="sibTrans" cxnId="{DE4AD6A5-D11F-4333-BBBC-75E7AFD30D15}">
      <dgm:prSet/>
      <dgm:spPr/>
      <dgm:t>
        <a:bodyPr/>
        <a:lstStyle/>
        <a:p>
          <a:endParaRPr lang="pt-PT"/>
        </a:p>
      </dgm:t>
    </dgm:pt>
    <dgm:pt modelId="{004384F3-FC75-4F4F-A6F5-11F69034F34B}">
      <dgm:prSet phldrT="[Texto]" phldr="0"/>
      <dgm:spPr/>
      <dgm:t>
        <a:bodyPr/>
        <a:lstStyle/>
        <a:p>
          <a:r>
            <a:rPr lang="pt-PT" dirty="0"/>
            <a:t>Considerações Finais</a:t>
          </a:r>
        </a:p>
      </dgm:t>
    </dgm:pt>
    <dgm:pt modelId="{96C1795F-55C2-40FA-B96C-540AFD9B4E8B}" type="parTrans" cxnId="{AB482F3C-A3E9-420C-9D7E-349B13F835AB}">
      <dgm:prSet/>
      <dgm:spPr/>
      <dgm:t>
        <a:bodyPr/>
        <a:lstStyle/>
        <a:p>
          <a:endParaRPr lang="pt-PT"/>
        </a:p>
      </dgm:t>
    </dgm:pt>
    <dgm:pt modelId="{40282C80-C442-4313-9DB4-3E681E2AA1F4}" type="sibTrans" cxnId="{AB482F3C-A3E9-420C-9D7E-349B13F835AB}">
      <dgm:prSet/>
      <dgm:spPr/>
      <dgm:t>
        <a:bodyPr/>
        <a:lstStyle/>
        <a:p>
          <a:endParaRPr lang="pt-PT"/>
        </a:p>
      </dgm:t>
    </dgm:pt>
    <dgm:pt modelId="{17CB2826-6D80-4D84-9997-94C8188C41C1}" type="pres">
      <dgm:prSet presAssocID="{E7510F7D-D8F3-4BEA-B229-521C940E32B7}" presName="Name0" presStyleCnt="0">
        <dgm:presLayoutVars>
          <dgm:chMax val="7"/>
          <dgm:chPref val="7"/>
          <dgm:dir/>
        </dgm:presLayoutVars>
      </dgm:prSet>
      <dgm:spPr/>
    </dgm:pt>
    <dgm:pt modelId="{235739E0-A1C8-4A5B-93CE-448CCBDCF696}" type="pres">
      <dgm:prSet presAssocID="{E7510F7D-D8F3-4BEA-B229-521C940E32B7}" presName="Name1" presStyleCnt="0"/>
      <dgm:spPr/>
    </dgm:pt>
    <dgm:pt modelId="{9B302126-FBC1-4DD0-9480-C321440C99F5}" type="pres">
      <dgm:prSet presAssocID="{E7510F7D-D8F3-4BEA-B229-521C940E32B7}" presName="cycle" presStyleCnt="0"/>
      <dgm:spPr/>
    </dgm:pt>
    <dgm:pt modelId="{73F188CC-8BFE-43F9-8882-E05F62CC8234}" type="pres">
      <dgm:prSet presAssocID="{E7510F7D-D8F3-4BEA-B229-521C940E32B7}" presName="srcNode" presStyleLbl="node1" presStyleIdx="0" presStyleCnt="5"/>
      <dgm:spPr/>
    </dgm:pt>
    <dgm:pt modelId="{2A00CE09-4391-4AF3-9E75-7D45C11B23B3}" type="pres">
      <dgm:prSet presAssocID="{E7510F7D-D8F3-4BEA-B229-521C940E32B7}" presName="conn" presStyleLbl="parChTrans1D2" presStyleIdx="0" presStyleCnt="1"/>
      <dgm:spPr/>
    </dgm:pt>
    <dgm:pt modelId="{E76ECD67-688A-4D9C-8FD2-3916ABC66B98}" type="pres">
      <dgm:prSet presAssocID="{E7510F7D-D8F3-4BEA-B229-521C940E32B7}" presName="extraNode" presStyleLbl="node1" presStyleIdx="0" presStyleCnt="5"/>
      <dgm:spPr/>
    </dgm:pt>
    <dgm:pt modelId="{DE4D54B2-939D-401D-A5C8-88F63219FE10}" type="pres">
      <dgm:prSet presAssocID="{E7510F7D-D8F3-4BEA-B229-521C940E32B7}" presName="dstNode" presStyleLbl="node1" presStyleIdx="0" presStyleCnt="5"/>
      <dgm:spPr/>
    </dgm:pt>
    <dgm:pt modelId="{6E94E9DE-BABA-4126-92FC-E15BD6FC9332}" type="pres">
      <dgm:prSet presAssocID="{D3E898F7-E97B-438C-8417-F01756273260}" presName="text_1" presStyleLbl="node1" presStyleIdx="0" presStyleCnt="5">
        <dgm:presLayoutVars>
          <dgm:bulletEnabled val="1"/>
        </dgm:presLayoutVars>
      </dgm:prSet>
      <dgm:spPr/>
    </dgm:pt>
    <dgm:pt modelId="{C811D38F-BD95-4E21-A156-31D8D7E1528E}" type="pres">
      <dgm:prSet presAssocID="{D3E898F7-E97B-438C-8417-F01756273260}" presName="accent_1" presStyleCnt="0"/>
      <dgm:spPr/>
    </dgm:pt>
    <dgm:pt modelId="{A109DB84-F39F-44B5-AF3F-63C15868B594}" type="pres">
      <dgm:prSet presAssocID="{D3E898F7-E97B-438C-8417-F01756273260}" presName="accentRepeatNode" presStyleLbl="solidFgAcc1" presStyleIdx="0" presStyleCnt="5"/>
      <dgm:spPr/>
    </dgm:pt>
    <dgm:pt modelId="{8B374A4B-2D6F-4E81-B114-796ED7A04B94}" type="pres">
      <dgm:prSet presAssocID="{51DDFEC3-1EB3-44AA-B0D1-32BB4A7AAA95}" presName="text_2" presStyleLbl="node1" presStyleIdx="1" presStyleCnt="5">
        <dgm:presLayoutVars>
          <dgm:bulletEnabled val="1"/>
        </dgm:presLayoutVars>
      </dgm:prSet>
      <dgm:spPr/>
    </dgm:pt>
    <dgm:pt modelId="{2042B5D1-2917-4D61-A0C5-7EB2D695EC62}" type="pres">
      <dgm:prSet presAssocID="{51DDFEC3-1EB3-44AA-B0D1-32BB4A7AAA95}" presName="accent_2" presStyleCnt="0"/>
      <dgm:spPr/>
    </dgm:pt>
    <dgm:pt modelId="{9F1D9871-2881-4A75-918D-263B2E813132}" type="pres">
      <dgm:prSet presAssocID="{51DDFEC3-1EB3-44AA-B0D1-32BB4A7AAA95}" presName="accentRepeatNode" presStyleLbl="solidFgAcc1" presStyleIdx="1" presStyleCnt="5"/>
      <dgm:spPr/>
    </dgm:pt>
    <dgm:pt modelId="{74626A2D-4DC4-4140-8FB3-35024AD5BE86}" type="pres">
      <dgm:prSet presAssocID="{2F429AC9-EF95-4B78-89A7-89476AA9AC0E}" presName="text_3" presStyleLbl="node1" presStyleIdx="2" presStyleCnt="5">
        <dgm:presLayoutVars>
          <dgm:bulletEnabled val="1"/>
        </dgm:presLayoutVars>
      </dgm:prSet>
      <dgm:spPr/>
    </dgm:pt>
    <dgm:pt modelId="{1CA01B5A-CE02-424B-BD2C-6428884EA2EB}" type="pres">
      <dgm:prSet presAssocID="{2F429AC9-EF95-4B78-89A7-89476AA9AC0E}" presName="accent_3" presStyleCnt="0"/>
      <dgm:spPr/>
    </dgm:pt>
    <dgm:pt modelId="{B38A7804-D6F0-4DCC-885C-69BF38F8BAB0}" type="pres">
      <dgm:prSet presAssocID="{2F429AC9-EF95-4B78-89A7-89476AA9AC0E}" presName="accentRepeatNode" presStyleLbl="solidFgAcc1" presStyleIdx="2" presStyleCnt="5"/>
      <dgm:spPr/>
    </dgm:pt>
    <dgm:pt modelId="{54750BB7-22C0-4750-B334-3BF1324A10D8}" type="pres">
      <dgm:prSet presAssocID="{2097805C-DBF6-4164-A5B4-3F00A19B67D9}" presName="text_4" presStyleLbl="node1" presStyleIdx="3" presStyleCnt="5">
        <dgm:presLayoutVars>
          <dgm:bulletEnabled val="1"/>
        </dgm:presLayoutVars>
      </dgm:prSet>
      <dgm:spPr/>
    </dgm:pt>
    <dgm:pt modelId="{88AAF2E7-5516-4DE3-A96B-4B389C2D2A37}" type="pres">
      <dgm:prSet presAssocID="{2097805C-DBF6-4164-A5B4-3F00A19B67D9}" presName="accent_4" presStyleCnt="0"/>
      <dgm:spPr/>
    </dgm:pt>
    <dgm:pt modelId="{34AEFE89-B596-47DA-A9A1-376A62340E63}" type="pres">
      <dgm:prSet presAssocID="{2097805C-DBF6-4164-A5B4-3F00A19B67D9}" presName="accentRepeatNode" presStyleLbl="solidFgAcc1" presStyleIdx="3" presStyleCnt="5"/>
      <dgm:spPr/>
    </dgm:pt>
    <dgm:pt modelId="{FEE6176F-01B1-498F-9309-1CF6D03B2166}" type="pres">
      <dgm:prSet presAssocID="{004384F3-FC75-4F4F-A6F5-11F69034F34B}" presName="text_5" presStyleLbl="node1" presStyleIdx="4" presStyleCnt="5">
        <dgm:presLayoutVars>
          <dgm:bulletEnabled val="1"/>
        </dgm:presLayoutVars>
      </dgm:prSet>
      <dgm:spPr/>
    </dgm:pt>
    <dgm:pt modelId="{95C9C638-A31D-428E-8B17-9E9327CEC35C}" type="pres">
      <dgm:prSet presAssocID="{004384F3-FC75-4F4F-A6F5-11F69034F34B}" presName="accent_5" presStyleCnt="0"/>
      <dgm:spPr/>
    </dgm:pt>
    <dgm:pt modelId="{AA9B156E-D3AB-4E85-B8A0-87A6F25D4C59}" type="pres">
      <dgm:prSet presAssocID="{004384F3-FC75-4F4F-A6F5-11F69034F34B}" presName="accentRepeatNode" presStyleLbl="solidFgAcc1" presStyleIdx="4" presStyleCnt="5"/>
      <dgm:spPr/>
    </dgm:pt>
  </dgm:ptLst>
  <dgm:cxnLst>
    <dgm:cxn modelId="{AB482F3C-A3E9-420C-9D7E-349B13F835AB}" srcId="{E7510F7D-D8F3-4BEA-B229-521C940E32B7}" destId="{004384F3-FC75-4F4F-A6F5-11F69034F34B}" srcOrd="4" destOrd="0" parTransId="{96C1795F-55C2-40FA-B96C-540AFD9B4E8B}" sibTransId="{40282C80-C442-4313-9DB4-3E681E2AA1F4}"/>
    <dgm:cxn modelId="{1860DF5D-A8D0-4065-822E-51A8E254A524}" srcId="{E7510F7D-D8F3-4BEA-B229-521C940E32B7}" destId="{2F429AC9-EF95-4B78-89A7-89476AA9AC0E}" srcOrd="2" destOrd="0" parTransId="{17B4FDDE-C602-4281-AED7-A876AB46217D}" sibTransId="{84A33424-9A3D-4F84-B66B-65EC98E40C32}"/>
    <dgm:cxn modelId="{859DE24D-D62F-4093-85D3-04DAD66F4FC1}" type="presOf" srcId="{2F429AC9-EF95-4B78-89A7-89476AA9AC0E}" destId="{74626A2D-4DC4-4140-8FB3-35024AD5BE86}" srcOrd="0" destOrd="0" presId="urn:microsoft.com/office/officeart/2008/layout/VerticalCurvedList"/>
    <dgm:cxn modelId="{DE4AD6A5-D11F-4333-BBBC-75E7AFD30D15}" srcId="{E7510F7D-D8F3-4BEA-B229-521C940E32B7}" destId="{2097805C-DBF6-4164-A5B4-3F00A19B67D9}" srcOrd="3" destOrd="0" parTransId="{34DBD3EB-46C6-4C2F-95ED-92ECA70356E4}" sibTransId="{C1B0A532-13F1-4C1C-9CA2-067B2EE46F32}"/>
    <dgm:cxn modelId="{ED8642A8-5995-470A-9961-D5A79575564B}" type="presOf" srcId="{51DDFEC3-1EB3-44AA-B0D1-32BB4A7AAA95}" destId="{8B374A4B-2D6F-4E81-B114-796ED7A04B94}" srcOrd="0" destOrd="0" presId="urn:microsoft.com/office/officeart/2008/layout/VerticalCurvedList"/>
    <dgm:cxn modelId="{0C1543AD-37CB-4364-A1FA-8B6BA76E6D55}" srcId="{E7510F7D-D8F3-4BEA-B229-521C940E32B7}" destId="{D3E898F7-E97B-438C-8417-F01756273260}" srcOrd="0" destOrd="0" parTransId="{5CA734CD-D9BE-474C-9C9E-B7616CB802B9}" sibTransId="{D5E3F222-3C61-4498-B7CF-6933FA4983E3}"/>
    <dgm:cxn modelId="{57B91CB1-08A5-480D-A893-3E7F75C89FCE}" type="presOf" srcId="{2097805C-DBF6-4164-A5B4-3F00A19B67D9}" destId="{54750BB7-22C0-4750-B334-3BF1324A10D8}" srcOrd="0" destOrd="0" presId="urn:microsoft.com/office/officeart/2008/layout/VerticalCurvedList"/>
    <dgm:cxn modelId="{D49BFBCA-92D9-4485-8753-323073A09380}" srcId="{E7510F7D-D8F3-4BEA-B229-521C940E32B7}" destId="{51DDFEC3-1EB3-44AA-B0D1-32BB4A7AAA95}" srcOrd="1" destOrd="0" parTransId="{E7B149D9-676D-4994-AB79-A90D46E42D66}" sibTransId="{A20974ED-F21F-4F9E-AD54-F9171312F7D6}"/>
    <dgm:cxn modelId="{F98093D2-9F97-42DF-9221-479FDCC95B1E}" type="presOf" srcId="{D5E3F222-3C61-4498-B7CF-6933FA4983E3}" destId="{2A00CE09-4391-4AF3-9E75-7D45C11B23B3}" srcOrd="0" destOrd="0" presId="urn:microsoft.com/office/officeart/2008/layout/VerticalCurvedList"/>
    <dgm:cxn modelId="{98D31FD9-0DF7-4DA6-BD6B-9ECD128930D6}" type="presOf" srcId="{E7510F7D-D8F3-4BEA-B229-521C940E32B7}" destId="{17CB2826-6D80-4D84-9997-94C8188C41C1}" srcOrd="0" destOrd="0" presId="urn:microsoft.com/office/officeart/2008/layout/VerticalCurvedList"/>
    <dgm:cxn modelId="{95785FDA-8065-4927-AF43-59FDCA0E37F7}" type="presOf" srcId="{004384F3-FC75-4F4F-A6F5-11F69034F34B}" destId="{FEE6176F-01B1-498F-9309-1CF6D03B2166}" srcOrd="0" destOrd="0" presId="urn:microsoft.com/office/officeart/2008/layout/VerticalCurvedList"/>
    <dgm:cxn modelId="{8326A3FA-3D06-44F8-AF22-FD8666C27D2D}" type="presOf" srcId="{D3E898F7-E97B-438C-8417-F01756273260}" destId="{6E94E9DE-BABA-4126-92FC-E15BD6FC9332}" srcOrd="0" destOrd="0" presId="urn:microsoft.com/office/officeart/2008/layout/VerticalCurvedList"/>
    <dgm:cxn modelId="{6C4E9DCB-C04D-48C4-BDF4-B104B327E9AB}" type="presParOf" srcId="{17CB2826-6D80-4D84-9997-94C8188C41C1}" destId="{235739E0-A1C8-4A5B-93CE-448CCBDCF696}" srcOrd="0" destOrd="0" presId="urn:microsoft.com/office/officeart/2008/layout/VerticalCurvedList"/>
    <dgm:cxn modelId="{20050491-4D79-43CE-BFDF-5A44AC78CCE7}" type="presParOf" srcId="{235739E0-A1C8-4A5B-93CE-448CCBDCF696}" destId="{9B302126-FBC1-4DD0-9480-C321440C99F5}" srcOrd="0" destOrd="0" presId="urn:microsoft.com/office/officeart/2008/layout/VerticalCurvedList"/>
    <dgm:cxn modelId="{1562F21D-471E-4E92-8670-5E14287D92FC}" type="presParOf" srcId="{9B302126-FBC1-4DD0-9480-C321440C99F5}" destId="{73F188CC-8BFE-43F9-8882-E05F62CC8234}" srcOrd="0" destOrd="0" presId="urn:microsoft.com/office/officeart/2008/layout/VerticalCurvedList"/>
    <dgm:cxn modelId="{DF628536-FC1A-4FA3-8CE7-B5B364FE7018}" type="presParOf" srcId="{9B302126-FBC1-4DD0-9480-C321440C99F5}" destId="{2A00CE09-4391-4AF3-9E75-7D45C11B23B3}" srcOrd="1" destOrd="0" presId="urn:microsoft.com/office/officeart/2008/layout/VerticalCurvedList"/>
    <dgm:cxn modelId="{48A01027-6FA6-4293-AA56-466EDF795E83}" type="presParOf" srcId="{9B302126-FBC1-4DD0-9480-C321440C99F5}" destId="{E76ECD67-688A-4D9C-8FD2-3916ABC66B98}" srcOrd="2" destOrd="0" presId="urn:microsoft.com/office/officeart/2008/layout/VerticalCurvedList"/>
    <dgm:cxn modelId="{03CBD5BA-DAAB-4EFB-BF22-36E89B636649}" type="presParOf" srcId="{9B302126-FBC1-4DD0-9480-C321440C99F5}" destId="{DE4D54B2-939D-401D-A5C8-88F63219FE10}" srcOrd="3" destOrd="0" presId="urn:microsoft.com/office/officeart/2008/layout/VerticalCurvedList"/>
    <dgm:cxn modelId="{16687A05-16CD-44CA-8BC8-758B7C046644}" type="presParOf" srcId="{235739E0-A1C8-4A5B-93CE-448CCBDCF696}" destId="{6E94E9DE-BABA-4126-92FC-E15BD6FC9332}" srcOrd="1" destOrd="0" presId="urn:microsoft.com/office/officeart/2008/layout/VerticalCurvedList"/>
    <dgm:cxn modelId="{D1511671-FA03-4F2A-BF19-460C39A704E7}" type="presParOf" srcId="{235739E0-A1C8-4A5B-93CE-448CCBDCF696}" destId="{C811D38F-BD95-4E21-A156-31D8D7E1528E}" srcOrd="2" destOrd="0" presId="urn:microsoft.com/office/officeart/2008/layout/VerticalCurvedList"/>
    <dgm:cxn modelId="{75BA9B77-279A-42C5-8550-2D8B92FDB334}" type="presParOf" srcId="{C811D38F-BD95-4E21-A156-31D8D7E1528E}" destId="{A109DB84-F39F-44B5-AF3F-63C15868B594}" srcOrd="0" destOrd="0" presId="urn:microsoft.com/office/officeart/2008/layout/VerticalCurvedList"/>
    <dgm:cxn modelId="{A9ED3D59-5DA5-4983-86D0-CD6DFA410777}" type="presParOf" srcId="{235739E0-A1C8-4A5B-93CE-448CCBDCF696}" destId="{8B374A4B-2D6F-4E81-B114-796ED7A04B94}" srcOrd="3" destOrd="0" presId="urn:microsoft.com/office/officeart/2008/layout/VerticalCurvedList"/>
    <dgm:cxn modelId="{1FFFD91C-CAA6-4720-A9F5-777941D9DBE9}" type="presParOf" srcId="{235739E0-A1C8-4A5B-93CE-448CCBDCF696}" destId="{2042B5D1-2917-4D61-A0C5-7EB2D695EC62}" srcOrd="4" destOrd="0" presId="urn:microsoft.com/office/officeart/2008/layout/VerticalCurvedList"/>
    <dgm:cxn modelId="{456D0E24-4D5A-4214-9524-0FED7FCD1EEE}" type="presParOf" srcId="{2042B5D1-2917-4D61-A0C5-7EB2D695EC62}" destId="{9F1D9871-2881-4A75-918D-263B2E813132}" srcOrd="0" destOrd="0" presId="urn:microsoft.com/office/officeart/2008/layout/VerticalCurvedList"/>
    <dgm:cxn modelId="{7D05064D-AA89-4433-ACD0-AD6AD0C5D051}" type="presParOf" srcId="{235739E0-A1C8-4A5B-93CE-448CCBDCF696}" destId="{74626A2D-4DC4-4140-8FB3-35024AD5BE86}" srcOrd="5" destOrd="0" presId="urn:microsoft.com/office/officeart/2008/layout/VerticalCurvedList"/>
    <dgm:cxn modelId="{66710630-4971-4E3A-AC5D-E2C66599C399}" type="presParOf" srcId="{235739E0-A1C8-4A5B-93CE-448CCBDCF696}" destId="{1CA01B5A-CE02-424B-BD2C-6428884EA2EB}" srcOrd="6" destOrd="0" presId="urn:microsoft.com/office/officeart/2008/layout/VerticalCurvedList"/>
    <dgm:cxn modelId="{E41E857C-6999-4190-87A9-8355B94734AC}" type="presParOf" srcId="{1CA01B5A-CE02-424B-BD2C-6428884EA2EB}" destId="{B38A7804-D6F0-4DCC-885C-69BF38F8BAB0}" srcOrd="0" destOrd="0" presId="urn:microsoft.com/office/officeart/2008/layout/VerticalCurvedList"/>
    <dgm:cxn modelId="{1801056F-A9B6-448D-820D-EEE6D7CA9C26}" type="presParOf" srcId="{235739E0-A1C8-4A5B-93CE-448CCBDCF696}" destId="{54750BB7-22C0-4750-B334-3BF1324A10D8}" srcOrd="7" destOrd="0" presId="urn:microsoft.com/office/officeart/2008/layout/VerticalCurvedList"/>
    <dgm:cxn modelId="{04320E57-E8D9-4869-A63F-D9633BBD58AD}" type="presParOf" srcId="{235739E0-A1C8-4A5B-93CE-448CCBDCF696}" destId="{88AAF2E7-5516-4DE3-A96B-4B389C2D2A37}" srcOrd="8" destOrd="0" presId="urn:microsoft.com/office/officeart/2008/layout/VerticalCurvedList"/>
    <dgm:cxn modelId="{3D8964F2-CA18-4426-88E5-430C6C68C82D}" type="presParOf" srcId="{88AAF2E7-5516-4DE3-A96B-4B389C2D2A37}" destId="{34AEFE89-B596-47DA-A9A1-376A62340E63}" srcOrd="0" destOrd="0" presId="urn:microsoft.com/office/officeart/2008/layout/VerticalCurvedList"/>
    <dgm:cxn modelId="{0240C94F-B8BD-4F01-84DF-8A4420148C35}" type="presParOf" srcId="{235739E0-A1C8-4A5B-93CE-448CCBDCF696}" destId="{FEE6176F-01B1-498F-9309-1CF6D03B2166}" srcOrd="9" destOrd="0" presId="urn:microsoft.com/office/officeart/2008/layout/VerticalCurvedList"/>
    <dgm:cxn modelId="{DD40D1AF-B810-4CAD-91D7-85B3AEB9F565}" type="presParOf" srcId="{235739E0-A1C8-4A5B-93CE-448CCBDCF696}" destId="{95C9C638-A31D-428E-8B17-9E9327CEC35C}" srcOrd="10" destOrd="0" presId="urn:microsoft.com/office/officeart/2008/layout/VerticalCurvedList"/>
    <dgm:cxn modelId="{DE35FDFC-860C-484E-9E07-388E344D1958}" type="presParOf" srcId="{95C9C638-A31D-428E-8B17-9E9327CEC35C}" destId="{AA9B156E-D3AB-4E85-B8A0-87A6F25D4C5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0CE09-4391-4AF3-9E75-7D45C11B23B3}">
      <dsp:nvSpPr>
        <dsp:cNvPr id="0" name=""/>
        <dsp:cNvSpPr/>
      </dsp:nvSpPr>
      <dsp:spPr>
        <a:xfrm>
          <a:off x="-4836205" y="-741178"/>
          <a:ext cx="5760140" cy="5760140"/>
        </a:xfrm>
        <a:prstGeom prst="blockArc">
          <a:avLst>
            <a:gd name="adj1" fmla="val 18900000"/>
            <a:gd name="adj2" fmla="val 2700000"/>
            <a:gd name="adj3" fmla="val 375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94E9DE-BABA-4126-92FC-E15BD6FC9332}">
      <dsp:nvSpPr>
        <dsp:cNvPr id="0" name=""/>
        <dsp:cNvSpPr/>
      </dsp:nvSpPr>
      <dsp:spPr>
        <a:xfrm>
          <a:off x="404293" y="267275"/>
          <a:ext cx="8137762" cy="53489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Introdução</a:t>
          </a:r>
        </a:p>
      </dsp:txBody>
      <dsp:txXfrm>
        <a:off x="404293" y="267275"/>
        <a:ext cx="8137762" cy="534893"/>
      </dsp:txXfrm>
    </dsp:sp>
    <dsp:sp modelId="{A109DB84-F39F-44B5-AF3F-63C15868B594}">
      <dsp:nvSpPr>
        <dsp:cNvPr id="0" name=""/>
        <dsp:cNvSpPr/>
      </dsp:nvSpPr>
      <dsp:spPr>
        <a:xfrm>
          <a:off x="69984" y="200414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74A4B-2D6F-4E81-B114-796ED7A04B94}">
      <dsp:nvSpPr>
        <dsp:cNvPr id="0" name=""/>
        <dsp:cNvSpPr/>
      </dsp:nvSpPr>
      <dsp:spPr>
        <a:xfrm>
          <a:off x="787582" y="1069360"/>
          <a:ext cx="7754473" cy="534893"/>
        </a:xfrm>
        <a:prstGeom prst="rect">
          <a:avLst/>
        </a:prstGeom>
        <a:solidFill>
          <a:schemeClr val="accent1">
            <a:shade val="80000"/>
            <a:hueOff val="97575"/>
            <a:satOff val="3751"/>
            <a:lumOff val="6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Modelação</a:t>
          </a:r>
        </a:p>
      </dsp:txBody>
      <dsp:txXfrm>
        <a:off x="787582" y="1069360"/>
        <a:ext cx="7754473" cy="534893"/>
      </dsp:txXfrm>
    </dsp:sp>
    <dsp:sp modelId="{9F1D9871-2881-4A75-918D-263B2E813132}">
      <dsp:nvSpPr>
        <dsp:cNvPr id="0" name=""/>
        <dsp:cNvSpPr/>
      </dsp:nvSpPr>
      <dsp:spPr>
        <a:xfrm>
          <a:off x="453273" y="1002498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97575"/>
              <a:satOff val="3751"/>
              <a:lumOff val="6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626A2D-4DC4-4140-8FB3-35024AD5BE86}">
      <dsp:nvSpPr>
        <dsp:cNvPr id="0" name=""/>
        <dsp:cNvSpPr/>
      </dsp:nvSpPr>
      <dsp:spPr>
        <a:xfrm>
          <a:off x="905221" y="1871444"/>
          <a:ext cx="7636834" cy="534893"/>
        </a:xfrm>
        <a:prstGeom prst="rect">
          <a:avLst/>
        </a:prstGeom>
        <a:solidFill>
          <a:schemeClr val="accent1">
            <a:shade val="80000"/>
            <a:hueOff val="195150"/>
            <a:satOff val="7502"/>
            <a:lumOff val="122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Estratégias de Controlo (Simulação Numérica)</a:t>
          </a:r>
        </a:p>
      </dsp:txBody>
      <dsp:txXfrm>
        <a:off x="905221" y="1871444"/>
        <a:ext cx="7636834" cy="534893"/>
      </dsp:txXfrm>
    </dsp:sp>
    <dsp:sp modelId="{B38A7804-D6F0-4DCC-885C-69BF38F8BAB0}">
      <dsp:nvSpPr>
        <dsp:cNvPr id="0" name=""/>
        <dsp:cNvSpPr/>
      </dsp:nvSpPr>
      <dsp:spPr>
        <a:xfrm>
          <a:off x="570912" y="1804582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95150"/>
              <a:satOff val="7502"/>
              <a:lumOff val="122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50BB7-22C0-4750-B334-3BF1324A10D8}">
      <dsp:nvSpPr>
        <dsp:cNvPr id="0" name=""/>
        <dsp:cNvSpPr/>
      </dsp:nvSpPr>
      <dsp:spPr>
        <a:xfrm>
          <a:off x="787582" y="2673528"/>
          <a:ext cx="7754473" cy="534893"/>
        </a:xfrm>
        <a:prstGeom prst="rect">
          <a:avLst/>
        </a:prstGeom>
        <a:solidFill>
          <a:schemeClr val="accent1">
            <a:shade val="80000"/>
            <a:hueOff val="292725"/>
            <a:satOff val="11254"/>
            <a:lumOff val="183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Validação Experimental</a:t>
          </a:r>
        </a:p>
      </dsp:txBody>
      <dsp:txXfrm>
        <a:off x="787582" y="2673528"/>
        <a:ext cx="7754473" cy="534893"/>
      </dsp:txXfrm>
    </dsp:sp>
    <dsp:sp modelId="{34AEFE89-B596-47DA-A9A1-376A62340E63}">
      <dsp:nvSpPr>
        <dsp:cNvPr id="0" name=""/>
        <dsp:cNvSpPr/>
      </dsp:nvSpPr>
      <dsp:spPr>
        <a:xfrm>
          <a:off x="453273" y="2606667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92725"/>
              <a:satOff val="11254"/>
              <a:lumOff val="18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6176F-01B1-498F-9309-1CF6D03B2166}">
      <dsp:nvSpPr>
        <dsp:cNvPr id="0" name=""/>
        <dsp:cNvSpPr/>
      </dsp:nvSpPr>
      <dsp:spPr>
        <a:xfrm>
          <a:off x="404293" y="3475613"/>
          <a:ext cx="8137762" cy="534893"/>
        </a:xfrm>
        <a:prstGeom prst="rect">
          <a:avLst/>
        </a:prstGeom>
        <a:solidFill>
          <a:schemeClr val="accent1">
            <a:shade val="80000"/>
            <a:hueOff val="390300"/>
            <a:satOff val="15005"/>
            <a:lumOff val="24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4572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kern="1200" dirty="0"/>
            <a:t>Considerações Finais</a:t>
          </a:r>
        </a:p>
      </dsp:txBody>
      <dsp:txXfrm>
        <a:off x="404293" y="3475613"/>
        <a:ext cx="8137762" cy="534893"/>
      </dsp:txXfrm>
    </dsp:sp>
    <dsp:sp modelId="{AA9B156E-D3AB-4E85-B8A0-87A6F25D4C59}">
      <dsp:nvSpPr>
        <dsp:cNvPr id="0" name=""/>
        <dsp:cNvSpPr/>
      </dsp:nvSpPr>
      <dsp:spPr>
        <a:xfrm>
          <a:off x="69984" y="3408751"/>
          <a:ext cx="668617" cy="668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90300"/>
              <a:satOff val="15005"/>
              <a:lumOff val="24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Bom dia a todos. O meu trabalho trata o controlo de uma plataforma sísmica com objetivo de reprodução de sismos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99135C-A339-0FB7-BBD4-4E034B3D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FBE8A0-B461-9BE4-7C4A-315A19C028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992565DB-7224-75E6-6A45-8B928F238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 parte do sistema dentro do balão azul é  aquilo que vamos chamar de anel aberto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401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C62925A-3BFE-F59C-20B2-537A0E63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0C7E285-A6FF-7A95-1807-661B7794C4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DCFD6C0-70BF-9527-451A-98A65657F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a finalidade de se simular a interação </a:t>
            </a:r>
            <a:r>
              <a:rPr lang="pt-PT" dirty="0" err="1"/>
              <a:t>estruturas+mesa</a:t>
            </a:r>
            <a:r>
              <a:rPr lang="pt-PT" dirty="0"/>
              <a:t>, definiram-se propriedades modais para o sistema de dois graus de liberdade próximas daquelas que habitualmente se tem em teste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986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1435330-5725-CF9F-18ED-B4E35BC3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27ECE4-9AC8-AA8C-2D22-D139A904A3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714E044-427D-C79F-8682-4F39445E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primeiro controlador a ser avaliado foi um PIDF, em que os ganhos são otimizados em função do anel aberto, para garantir estabilidade do anel fechado, bom desempenho e robustez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5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F2A7E6F-56C9-E8A2-6A28-A2F95C9DE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EF7168F-1393-A41B-1A76-CC882EDDC9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0781CD2-F7DB-3F40-4B07-716AF6A688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Logo á partida observou-se que a frequência de corte do anel fechado aumentou bastante. De seguida, como um pequeno teste de sanidade, observou-se a </a:t>
            </a:r>
            <a:r>
              <a:rPr lang="pt-PT" dirty="0" err="1"/>
              <a:t>acção</a:t>
            </a:r>
            <a:r>
              <a:rPr lang="pt-PT" dirty="0"/>
              <a:t> de controlo, e verificou-se que a saída do controlador permanecia em magnitudes razoáveis.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1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DC6DB12-88A6-52B7-6C77-D9A209CF8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C38E513-5749-FCDB-AF3C-5AAD12A69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E6CC658-BA5B-FEC6-BAB5-B7A96811E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56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AAAC4F9-B0D6-96E0-8613-CF0BA436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753286B1-E31B-CEF1-5E5F-F460BD487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F5C8C23-5953-2F66-1600-D0FAFBC031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87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B0A70FC-CBC7-6701-E28C-3C1ECCD3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413D834-75A0-2634-C118-E5AFA4D895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3DE6EB-543B-CD23-1F34-67B362A6F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Observou-se também que o espetro de resposta do PIDF, curva amarela, estava agora muito mais próximo do pretendido, curva vermelha, em particular em aceleração.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292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A3FB94D-E22B-0F39-D771-C4BA8B20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1EF3FC0-ED40-2094-5475-01DF33018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DA9F109-18A7-DED5-A021-84320A96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seguida, de maneira a avaliar a sensibilidade deste tipo de controlo ás propriedades modais das estruturas em teste. simulou-se a resposta para as mesmas. Verificou-se que quanto maior o amortecimento das estruturas, melhor é o desempenho do PIDF.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745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6165934-F70B-1576-D97F-18528C2F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975A0CB-BD8B-56EF-80BB-8C565E928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6CD430-D3AE-FBAA-5BDE-10346E561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avaliou-se um controlador ótimo. Formulou-se um modelo em espaço de estados para o mesmo sistema de antes, e definiu-se a função de custo de maneira a minimizar o erro de seguimento.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5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5C3EC47-1421-DFBE-6BC8-AE5863D73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601DEE27-7B3C-1120-0529-8377BDFD4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795B79E-0F00-FE25-4B4A-5BC2E3F3BB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Agora verificou-se que o controlador ótimo pode ter uma frequência de corte superior ao PIDF, sem ter ampliação a baixas frequências, e lidando melhor com a interação da mesa com as estruturas em teste.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885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8B0C70-5971-5F20-C245-D86BC1D6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CDD1BDE-E78D-B3CD-6172-3F2659679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E961D12-3521-AF70-FCE8-7374004A9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Nesta apresentação vou começar por introduzir o problema, o que está feito, o que se pretende fazer. Depois vamos falar daquele que foi o percurso do meu trabalho, começando pela modelação do sistema, depois a simulação das diferentes estratégias de controlo, a implementação prática e validação, e concluindo com ideias para desenvolvimentos futuros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34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352BE7-7972-7494-184F-4F8F3E08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10B5FF9-44EF-7405-8EA7-A5D4033EA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20563C-4B07-27F6-50C7-0C7BFBC0B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23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4E08CDD-96C4-0E9C-4B52-DB4DF0FA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C7533E4-3C69-3CFA-DFF9-AAA6D7A396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F7E1BC9-9625-99F0-CC0A-4F085BB9B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Em termos de espetro de resposta, isto traduz-se em resultados excelentes especialmente a baixas frequências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84C867-43D0-2371-013C-17A6F30F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9CA3210-A92D-999F-DA35-BAA02F9D99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E88DE85-6109-67FB-ED2A-62064B726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No nosso caso , uma vez que nem todos os estados são medidos, a implementação prática do controlo ótimo terá uma complexidade adicional,  requerendo um observador de estados.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438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1DE9D5-32C2-D2B9-A288-40C64655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F7F197D-21BB-B7D1-8988-83CD97557F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6B4752A-DDD8-D56E-B266-21C48B6BC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seguida comparou-se o desempenho destes controladores  com o processo iterativo de modificação do sinal de drive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659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191E93-0144-03CA-7D9F-0953E1B2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6F9660A-BE61-A096-CCD3-E3F12B731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AAEB9F92-7AE0-DF35-177D-D763EEFFD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Esta análise foi feita para 10 sismos </a:t>
            </a:r>
            <a:r>
              <a:rPr lang="pt-PT" dirty="0" err="1"/>
              <a:t>benchmark</a:t>
            </a:r>
            <a:r>
              <a:rPr lang="pt-PT" dirty="0"/>
              <a:t>, e com 3 iterações para o caso do método iterativo. Aqui verificou-se que o controlo ótimo (a amarelo),  teve o melhor desempenho, seguido do PIDF (vermelho), e do método iterativo(azul).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06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0EFAC0-4213-1F2E-63C0-817B2265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7AE900E-5702-1255-FA4E-35F156EE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663F1B6-E623-7B0E-4A3A-B32A982F5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 partiu-se para instalação experimental, em que, ao contrário das simulações, não se utilizou a mesa uniaxial, mas sim este shaker </a:t>
            </a:r>
            <a:r>
              <a:rPr lang="pt-PT" dirty="0" err="1"/>
              <a:t>eletrodinamico</a:t>
            </a:r>
            <a:r>
              <a:rPr lang="pt-PT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34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224D751-C01F-DD22-94B9-15D010977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2C90F78-43AD-D725-BBD1-11AF5A48B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DE36BCC-2CEA-4494-3965-2211B76E0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Portanto, qual é o problema da plataforma sísmica?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326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08C91-962C-245A-6929-D6AF5EE4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FCA3144-B7A5-0676-C6C0-3536B6D61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8F18640-4DDB-C6C6-B9F5-67B545038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Aqui á esquerda temos uma representação esquemática da aplicação de controlo da mesa </a:t>
            </a:r>
            <a:r>
              <a:rPr lang="pt-PT" dirty="0" err="1"/>
              <a:t>sismica</a:t>
            </a:r>
            <a:r>
              <a:rPr lang="pt-PT" dirty="0"/>
              <a:t>. Trata-se duma aplicação desenvolvida em </a:t>
            </a:r>
            <a:r>
              <a:rPr lang="pt-PT" dirty="0" err="1"/>
              <a:t>LabVIEW</a:t>
            </a:r>
            <a:r>
              <a:rPr lang="pt-PT" dirty="0"/>
              <a:t>, uma linguagem de programação que se integra diretamente com o hardware </a:t>
            </a:r>
            <a:r>
              <a:rPr lang="pt-PT" dirty="0" err="1"/>
              <a:t>National</a:t>
            </a:r>
            <a:r>
              <a:rPr lang="pt-PT" dirty="0"/>
              <a:t> </a:t>
            </a:r>
            <a:r>
              <a:rPr lang="pt-PT" dirty="0" err="1"/>
              <a:t>Instruments</a:t>
            </a:r>
            <a:r>
              <a:rPr lang="pt-PT" dirty="0"/>
              <a:t> que temos aqui no laboratório. No topo temos o computador no qual corre a interface com a qual o utilizador interage. Esta interface comunica com a aplicação Real-time , que corre num controlador integrado, que por sua vez tem uma FPGA onde corre o loop de controlo/aquisição.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8840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079DFDE-554B-87C7-4BDD-71744D1C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55513B-F89B-F7BB-5A9D-68DEB2C7F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13A91DFF-6652-2606-7B13-300637DDB0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Ora, para implementar o PIDF, a nossa primeira alteração é precisamente ao nivel da FPGA, onde se modificou o bloco onde é calculada a ação de controlo para ter a estrutura desejada. Esta modificação revelou-se ser nada trivial devido a constrangimentos ao limite de operações com DSP48s(um tipo de recurso da FPGA),  então recorreu-se a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math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(estes blocos a rosa), que fazem operações aritméticas com valores de ponto fixe, e onde também se pode especificar os tipos de recursos a utilizar. Optando por look-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tables</a:t>
            </a:r>
            <a:r>
              <a:rPr lang="pt-PT" dirty="0"/>
              <a:t> onde possivel, e conjugado com o facto das  variáveis terem sido definidas como valores de ponto fixo com apenas 8 bits, sem sinal, e com o numero de bits atribuído a casas decimais definido de maneira a oferecer a gama pretendida com máximo de precisão, foi possivel compilar esta programação para a FPGA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39943F3-609E-2238-9004-78767AD2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6A4AD6-A913-08CC-BBCF-F37DD637C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5B0A4D5-F87F-CAE1-A925-C98DB6A960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88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B797665-D113-A507-CD32-398782584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39643CA3-D22B-04F7-32C1-E6EFE920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C200591-0E23-B083-CCEE-CD05DBFD6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 nosso problema resume-se ao desafio de controlo imposto pela interação dinâmica das estruturas em teste, com a dinâmica da própria mesa sísmica, que resulta num seguimento de referência que tem margem para ser melhorado. Ora é precisamente esse o nosso objetivo.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714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95A835-8C50-074E-9011-D7B740D9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2C2EDF4-C9BA-3B6B-B20E-ED82ABEE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5855C5-3854-08FF-26B0-BE3C59F94B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7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53E108-E207-4F1C-786C-C7434C62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5C5E015-5061-7442-B45D-E0A69E5AC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5FBFBCA-F460-BACB-722B-821B87339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Depois, de maneira a que o utilizador consiga definir os ganhos do controlador através da interface, foi necessário alterar as variáveis partilhadas entre cada camada do sistema, e por fim a interface. Isto conclui a implementação experimental do PIDF, agora o próxima tarefa passa por validar o seu funcionamento, que é aquilo em que estou a trabalhar de momento.</a:t>
            </a:r>
          </a:p>
        </p:txBody>
      </p:sp>
    </p:spTree>
    <p:extLst>
      <p:ext uri="{BB962C8B-B14F-4D97-AF65-F5344CB8AC3E}">
        <p14:creationId xmlns:p14="http://schemas.microsoft.com/office/powerpoint/2010/main" val="339811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B70AB15-8088-3032-98B1-D170B9DC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7BF4933-25A2-C819-6464-13046E051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39F98CD-01EC-2198-42FB-34FBACD45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Atualmente a estratégia de controlo utilizada nos ensaios sísmicos passa por um processo iterativo onde se modifica a referência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2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4295938-F586-C0AB-0DC5-9E7A6FC6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A51F0DF-570E-694A-45F2-C47B230A0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EE88672-A619-994A-80A5-F034293E0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De maneira a compensar a fraca resposta em frequência do anel fechado. E este processo repete-se cada vez que é aumentada a intensidade do sismo.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28A8B38-BB3F-85C0-D315-C213F122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4E400BB-5854-A454-A715-BE80EF81D1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BE92B13-CAEC-CC9B-EBE3-52BE348EDF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Portanto aqui o nosso objetivo seria implementar uma estratégia de controlo que resultasse num desempenho satisfatório logo á primeira, substituindo a necessidade deste processo iterativo. Portanto, a identificação realizada a cada patamar de intensidade serviria para informar um algoritmo de design do controlador, garantindo assim que o controlador utilizado está sempre otimizado para lidar com a interação do modelo com a mesa.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06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DE2A094-C42F-1C53-60B5-D258978D1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8AE5274-FE8C-7502-24FC-185C4F37A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0BA9138-6B71-E41F-EE4F-34B7A0043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Para se estudar o problema, partiu-se para a modelação do sistema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69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129A936-565B-5FB4-637E-A125FD81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2F24CC73-5200-BE38-8E58-8C3D1A609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8035F8B8-3EB7-7B6C-E60F-B81C85A49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Já tendo um modelo analítico da mesa uniaxial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48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9275826-9050-4D98-4CA1-5122A978B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B41DAC-A42D-DEBA-9333-BB4A05B50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CACDFDA-3C22-886F-5EC8-244F2DDAF4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 dirty="0"/>
              <a:t>Obtiveram-se as funções de transferência para um modelo que considera um sistema de dois graus de liberdade acoplado á mesa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84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83307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8/10/relationships/comments" Target="../comments/modernComment_152_54A43EC2.xm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4_FF9C44D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50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8/10/relationships/comments" Target="../comments/modernComment_155_F6775FF0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0210" y="193527"/>
            <a:ext cx="7863577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Desenvolvimento de Estratégias de Controlo para Reprodução de Sismos em  Plataforma Sísmica</a:t>
            </a:r>
            <a:endParaRPr lang="pt-PT" sz="2400" b="1" noProof="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6072722" y="5046344"/>
            <a:ext cx="4313752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PT" sz="1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PT" sz="1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endParaRPr lang="pt-PT" sz="1600" b="1" i="0" u="none" strike="noStrike" cap="none" noProof="0" dirty="0">
              <a:solidFill>
                <a:schemeClr val="accent2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16" y="1391385"/>
            <a:ext cx="2727184" cy="18841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2772A7E-E674-CE5F-4B0E-ACE7B5407B1F}"/>
              </a:ext>
            </a:extLst>
          </p:cNvPr>
          <p:cNvSpPr/>
          <p:nvPr/>
        </p:nvSpPr>
        <p:spPr>
          <a:xfrm>
            <a:off x="0" y="0"/>
            <a:ext cx="9144000" cy="2677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Picture 4" descr="OPENCoastS">
            <a:extLst>
              <a:ext uri="{FF2B5EF4-FFF2-40B4-BE49-F238E27FC236}">
                <a16:creationId xmlns:a16="http://schemas.microsoft.com/office/drawing/2014/main" id="{BB2E5850-8A88-37EC-EFBE-608432D76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49" y="4507752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85D87-1885-10CF-C4B0-A5D721560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3172669" y="4507752"/>
            <a:ext cx="1152766" cy="432000"/>
          </a:xfrm>
          <a:prstGeom prst="rect">
            <a:avLst/>
          </a:prstGeom>
        </p:spPr>
      </p:pic>
      <p:sp>
        <p:nvSpPr>
          <p:cNvPr id="2" name="Google Shape;57;p1">
            <a:extLst>
              <a:ext uri="{FF2B5EF4-FFF2-40B4-BE49-F238E27FC236}">
                <a16:creationId xmlns:a16="http://schemas.microsoft.com/office/drawing/2014/main" id="{4FA9ABE3-EA42-10CF-5B7C-65389924CDBE}"/>
              </a:ext>
            </a:extLst>
          </p:cNvPr>
          <p:cNvSpPr txBox="1"/>
          <p:nvPr/>
        </p:nvSpPr>
        <p:spPr>
          <a:xfrm>
            <a:off x="2415124" y="3482698"/>
            <a:ext cx="431375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Ayala Botto</a:t>
            </a:r>
            <a:r>
              <a:rPr lang="pt-PT" sz="1200" b="1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noProof="0" dirty="0">
                <a:solidFill>
                  <a:schemeClr val="accent2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</a:p>
        </p:txBody>
      </p:sp>
    </p:spTree>
    <p:extLst>
      <p:ext uri="{BB962C8B-B14F-4D97-AF65-F5344CB8AC3E}">
        <p14:creationId xmlns:p14="http://schemas.microsoft.com/office/powerpoint/2010/main" val="25534811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6EA457-F7BA-B33C-458F-B6525B67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6F6D77E-ABFF-2469-B63F-B5BBC19034B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1133B65-B6EF-8C92-E48B-A1771738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D29EC40-16C5-B1DA-E801-79BEC09E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83CEDCF-DE7C-A1FF-69FE-1BCE79144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5110AB-9583-1343-E956-A6B261B44372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5E35F7D-420C-78CC-E61B-1F86288D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F57AC775-61B1-10EA-4D6C-6D9757C46AD2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4F89655-A79A-0697-0CA3-A64D079B8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D2BC482-1940-7B50-518C-07983145DE19}"/>
              </a:ext>
            </a:extLst>
          </p:cNvPr>
          <p:cNvSpPr/>
          <p:nvPr/>
        </p:nvSpPr>
        <p:spPr>
          <a:xfrm>
            <a:off x="1530350" y="1384119"/>
            <a:ext cx="7194550" cy="1305456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304DFF0D-61FA-01E2-61A4-E6608538BA56}"/>
              </a:ext>
            </a:extLst>
          </p:cNvPr>
          <p:cNvCxnSpPr>
            <a:cxnSpLocks/>
          </p:cNvCxnSpPr>
          <p:nvPr/>
        </p:nvCxnSpPr>
        <p:spPr>
          <a:xfrm flipH="1">
            <a:off x="4188079" y="2763126"/>
            <a:ext cx="250571" cy="50712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DD93F0F-B75C-CA54-F864-550074F5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4158" y="3262503"/>
            <a:ext cx="767842" cy="491581"/>
          </a:xfrm>
          <a:prstGeom prst="rect">
            <a:avLst/>
          </a:prstGeom>
        </p:spPr>
      </p:pic>
      <p:sp>
        <p:nvSpPr>
          <p:cNvPr id="13" name="Google Shape;58;p1">
            <a:extLst>
              <a:ext uri="{FF2B5EF4-FFF2-40B4-BE49-F238E27FC236}">
                <a16:creationId xmlns:a16="http://schemas.microsoft.com/office/drawing/2014/main" id="{4435DD30-E0ED-4684-100B-5A581707B743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28449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7557A98-D4A6-48FB-067A-1B6749A5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C95FC5DD-DC4D-5903-0165-EA0C1A31DA43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C0FAA0B-7AEB-8F7E-AB4D-85643997B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A479C59-3338-E316-21A9-3B9EEA622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603EA55-79D4-6264-E495-FA9BCF444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2FEA85-5978-CD21-2080-FCFDF39E6F0C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065D7E8F-D0F2-C926-3AE2-210F511E5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72B5DD09-A837-CE20-303D-8FB43800907E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3D7F182-4F1B-1F0D-ED63-CF6529B9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3DA3CD9-8D44-DEB4-BC35-2E0B9A29168C}"/>
              </a:ext>
            </a:extLst>
          </p:cNvPr>
          <p:cNvSpPr/>
          <p:nvPr/>
        </p:nvSpPr>
        <p:spPr>
          <a:xfrm>
            <a:off x="5518150" y="1296026"/>
            <a:ext cx="3287510" cy="1467099"/>
          </a:xfrm>
          <a:prstGeom prst="round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FFE2C68-C7F4-C9DF-6743-7A70C88353F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7155"/>
          <a:stretch>
            <a:fillRect/>
          </a:stretch>
        </p:blipFill>
        <p:spPr>
          <a:xfrm>
            <a:off x="4679909" y="3121575"/>
            <a:ext cx="3477123" cy="58294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F7EE450-4849-CCAC-60CD-EBF311F043D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2582"/>
          <a:stretch>
            <a:fillRect/>
          </a:stretch>
        </p:blipFill>
        <p:spPr>
          <a:xfrm>
            <a:off x="3932381" y="4161714"/>
            <a:ext cx="3477125" cy="781240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2AEED116-40FD-CB99-D0BC-4E072A7490E8}"/>
              </a:ext>
            </a:extLst>
          </p:cNvPr>
          <p:cNvCxnSpPr>
            <a:cxnSpLocks/>
          </p:cNvCxnSpPr>
          <p:nvPr/>
        </p:nvCxnSpPr>
        <p:spPr>
          <a:xfrm flipH="1">
            <a:off x="6606696" y="2755968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1496896-F2D8-46A2-51C6-642F288C62B8}"/>
              </a:ext>
            </a:extLst>
          </p:cNvPr>
          <p:cNvCxnSpPr>
            <a:cxnSpLocks/>
          </p:cNvCxnSpPr>
          <p:nvPr/>
        </p:nvCxnSpPr>
        <p:spPr>
          <a:xfrm flipH="1">
            <a:off x="5947763" y="3742615"/>
            <a:ext cx="254000" cy="36127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B6E4B463-8E4F-02DC-2944-5FCB2B4BBE71}"/>
              </a:ext>
            </a:extLst>
          </p:cNvPr>
          <p:cNvCxnSpPr>
            <a:cxnSpLocks/>
          </p:cNvCxnSpPr>
          <p:nvPr/>
        </p:nvCxnSpPr>
        <p:spPr>
          <a:xfrm>
            <a:off x="3047323" y="3413045"/>
            <a:ext cx="1380298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Google Shape;58;p1">
            <a:extLst>
              <a:ext uri="{FF2B5EF4-FFF2-40B4-BE49-F238E27FC236}">
                <a16:creationId xmlns:a16="http://schemas.microsoft.com/office/drawing/2014/main" id="{31BB495A-D2E9-C1E3-A826-3D5F3F0FE62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3B7D699-C9F8-764F-A3F6-7CB53DCA66B0}"/>
              </a:ext>
            </a:extLst>
          </p:cNvPr>
          <p:cNvSpPr/>
          <p:nvPr/>
        </p:nvSpPr>
        <p:spPr>
          <a:xfrm>
            <a:off x="291423" y="3061214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Parâmetros do modelo a considerar a ensaiar na Plataforma Sísmica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550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50A11BD-E71B-4BB5-7B64-25515501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FB2C701-384B-C7BD-C39F-C5660899A7A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C590A-10F7-A685-A84C-E2DD59DE1F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4643FFD-99E7-1C45-5D1D-EF1EA244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2379BE-36AB-138D-3F90-FD76861BB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F4F47-47EC-7AEC-7FBB-DFBAF0177F5E}"/>
              </a:ext>
            </a:extLst>
          </p:cNvPr>
          <p:cNvSpPr txBox="1"/>
          <p:nvPr/>
        </p:nvSpPr>
        <p:spPr>
          <a:xfrm>
            <a:off x="-63936" y="892492"/>
            <a:ext cx="3300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Estrutura do controlador</a:t>
            </a:r>
            <a:endParaRPr lang="pt-PT" sz="1600" b="1" u="sng" noProof="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F822FD-5C8C-9B63-5DFB-F4FFAB698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581" y="1111250"/>
            <a:ext cx="4572000" cy="18267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8D1D3B-D3F6-77AC-542D-596DA3782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901" y="1373740"/>
            <a:ext cx="2337300" cy="41959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A058E3-1CC7-365B-E1D2-6676D117D12B}"/>
              </a:ext>
            </a:extLst>
          </p:cNvPr>
          <p:cNvSpPr txBox="1"/>
          <p:nvPr/>
        </p:nvSpPr>
        <p:spPr>
          <a:xfrm>
            <a:off x="445739" y="1380090"/>
            <a:ext cx="72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PIDF:</a:t>
            </a:r>
            <a:endParaRPr lang="pt-PT" sz="1600" b="1" noProof="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BF0EC09-3A3D-248C-1441-01133C1FC65A}"/>
              </a:ext>
            </a:extLst>
          </p:cNvPr>
          <p:cNvSpPr txBox="1"/>
          <p:nvPr/>
        </p:nvSpPr>
        <p:spPr>
          <a:xfrm>
            <a:off x="204938" y="2039386"/>
            <a:ext cx="3300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Ganhos calculados com a função </a:t>
            </a:r>
            <a:r>
              <a:rPr lang="pt-PT" sz="1200" b="1" i="1" noProof="0" dirty="0" err="1"/>
              <a:t>pidtune</a:t>
            </a:r>
            <a:r>
              <a:rPr lang="pt-PT" sz="1200" i="1" noProof="0" dirty="0"/>
              <a:t> </a:t>
            </a:r>
            <a:r>
              <a:rPr lang="pt-PT" sz="1200" noProof="0" dirty="0"/>
              <a:t>da </a:t>
            </a:r>
            <a:r>
              <a:rPr lang="pt-PT" sz="1200" i="1" noProof="0" dirty="0" err="1"/>
              <a:t>Control</a:t>
            </a:r>
            <a:r>
              <a:rPr lang="pt-PT" sz="1200" i="1" noProof="0" dirty="0"/>
              <a:t> Systems </a:t>
            </a:r>
            <a:r>
              <a:rPr lang="pt-PT" sz="1200" i="1" noProof="0" dirty="0" err="1"/>
              <a:t>Toolbox</a:t>
            </a:r>
            <a:r>
              <a:rPr lang="pt-PT" sz="1200" dirty="0"/>
              <a:t> do </a:t>
            </a:r>
            <a:r>
              <a:rPr lang="pt-PT" sz="1200" i="1" dirty="0"/>
              <a:t>MATLAB</a:t>
            </a:r>
            <a:endParaRPr lang="pt-PT" sz="1200" i="1" noProof="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05F95-DA5B-4A4A-1E79-FF9674E74013}"/>
              </a:ext>
            </a:extLst>
          </p:cNvPr>
          <p:cNvSpPr txBox="1"/>
          <p:nvPr/>
        </p:nvSpPr>
        <p:spPr>
          <a:xfrm>
            <a:off x="288357" y="2891857"/>
            <a:ext cx="5540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noProof="0" dirty="0"/>
              <a:t>Objetivos do algoritmo: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noProof="0" dirty="0"/>
              <a:t>Estabilidade do anel fechado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Desempenho: Bom seguimento da referência e rejeição de perturbações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/>
              <a:t>Robustez: Existe margem de ganho e margem de fase suficiente para lidar 	com erros de modelação e/ou alterações na dinâmica do sistema</a:t>
            </a:r>
            <a:endParaRPr lang="pt-PT" sz="1200" noProof="0" dirty="0"/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ECA6D663-EBC4-07F6-AA2F-2F3DBB0188F8}"/>
              </a:ext>
            </a:extLst>
          </p:cNvPr>
          <p:cNvCxnSpPr>
            <a:cxnSpLocks/>
          </p:cNvCxnSpPr>
          <p:nvPr/>
        </p:nvCxnSpPr>
        <p:spPr>
          <a:xfrm>
            <a:off x="1063529" y="2501051"/>
            <a:ext cx="208744" cy="39120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B05BF347-276E-45DB-E503-01BC9742410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98603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FD76C9C-6D7F-181A-F478-9E52134E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E468803-55C8-F864-0CC7-B37A8B37502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6E1D947-55F9-A633-67B4-9839B8C47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8548B0-6D4B-179C-4AC0-D9347B0B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4BFFF52-4D35-DE3B-DDA5-243B4405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Os conteúdos gerados por IA podem estar incorretos.">
            <a:extLst>
              <a:ext uri="{FF2B5EF4-FFF2-40B4-BE49-F238E27FC236}">
                <a16:creationId xmlns:a16="http://schemas.microsoft.com/office/drawing/2014/main" id="{5880FC5A-CCFD-EA57-9250-6F74E730E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7" y="886289"/>
            <a:ext cx="4660820" cy="3494283"/>
          </a:xfrm>
          <a:prstGeom prst="rect">
            <a:avLst/>
          </a:prstGeom>
        </p:spPr>
      </p:pic>
      <p:pic>
        <p:nvPicPr>
          <p:cNvPr id="15" name="Imagem 14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BC95EE21-BAF9-E1ED-EF3A-3D6FBFF8F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977" y="1066800"/>
            <a:ext cx="4420047" cy="331377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6A9401C-0EC9-94F3-73B6-A4EC8008D2C8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8C4504BA-2023-53B6-084C-F7D9DBDD952B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30090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EA8B7647-4F87-2120-8636-E411F78F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FFEB02C-7D0C-F9D1-B63E-C36EA5B4F09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9880702-04A9-6BB1-C155-2C86929E9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56E056DD-83E2-0FC6-D359-452A299C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4F0FDBB-411A-592A-D88C-1AEEEB5A0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0" name="Imagem 9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402F980-BA6F-B11B-8AC8-B84C5BED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324"/>
          <a:stretch>
            <a:fillRect/>
          </a:stretch>
        </p:blipFill>
        <p:spPr>
          <a:xfrm>
            <a:off x="20688" y="906401"/>
            <a:ext cx="4356886" cy="3525900"/>
          </a:xfrm>
          <a:prstGeom prst="rect">
            <a:avLst/>
          </a:prstGeom>
        </p:spPr>
      </p:pic>
      <p:pic>
        <p:nvPicPr>
          <p:cNvPr id="13" name="Imagem 12" descr="Uma imagem com texto, Gráfico, diagrama, file&#10;&#10;Os conteúdos gerados por IA podem estar incorretos.">
            <a:extLst>
              <a:ext uri="{FF2B5EF4-FFF2-40B4-BE49-F238E27FC236}">
                <a16:creationId xmlns:a16="http://schemas.microsoft.com/office/drawing/2014/main" id="{905DC30B-336A-5A8E-4357-03ED11979F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46"/>
          <a:stretch>
            <a:fillRect/>
          </a:stretch>
        </p:blipFill>
        <p:spPr>
          <a:xfrm>
            <a:off x="4679951" y="906401"/>
            <a:ext cx="4449840" cy="352589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6672FC7-4FC0-990E-79DF-E5D09A12FABA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7" name="Google Shape;58;p1">
            <a:extLst>
              <a:ext uri="{FF2B5EF4-FFF2-40B4-BE49-F238E27FC236}">
                <a16:creationId xmlns:a16="http://schemas.microsoft.com/office/drawing/2014/main" id="{22AC9F9F-7EF4-6160-5AEC-5724D911C5D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61733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5D4C5FDD-D86A-5540-CE94-07A32528C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79742DC2-D675-860D-610F-9B9EAF825F6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93C1AD-5191-7FF5-86E5-B2CC52547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6AF6DE7-68C2-9EFA-E4AC-84548317E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DE3BE9A-35B3-D29D-9FE8-EEBCDB4A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FC6A271D-16B5-2081-73B4-883B5B62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458" y="1173427"/>
            <a:ext cx="4140200" cy="3103967"/>
          </a:xfrm>
          <a:prstGeom prst="rect">
            <a:avLst/>
          </a:prstGeom>
        </p:spPr>
      </p:pic>
      <p:pic>
        <p:nvPicPr>
          <p:cNvPr id="11" name="Imagem 10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E06D5C2-9EA0-A4EF-CE08-C55B230E4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" y="1173428"/>
            <a:ext cx="4140200" cy="310396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579B95-9026-4239-389B-FC6D918ECB53}"/>
              </a:ext>
            </a:extLst>
          </p:cNvPr>
          <p:cNvSpPr txBox="1"/>
          <p:nvPr/>
        </p:nvSpPr>
        <p:spPr>
          <a:xfrm>
            <a:off x="107950" y="615523"/>
            <a:ext cx="301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PIDF</a:t>
            </a:r>
            <a:endParaRPr lang="pt-PT" b="1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CD445D04-A4AE-E284-8B02-532821B6C5DE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68209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0DEFF31-4C96-DF0D-3707-DAB91CEA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511C9B0C-81CA-AC33-D0D6-2F6F5E3BD30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F03BA7-7220-569A-B376-5DC8E1DA1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F30E4D2-9AD9-0F5A-C4AD-5C3D4B4E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FFFEA6D-DA39-46BA-CF4B-7B363EF27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86098AD8-36C8-567D-C568-964BFCB73F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39" t="4888" r="8056" b="5693"/>
          <a:stretch>
            <a:fillRect/>
          </a:stretch>
        </p:blipFill>
        <p:spPr>
          <a:xfrm>
            <a:off x="901337" y="593628"/>
            <a:ext cx="7091680" cy="406958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FE767FFC-DA3F-F262-D9FF-78CF7101808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79E3C7-0070-A8DB-F470-785A0B46413C}"/>
              </a:ext>
            </a:extLst>
          </p:cNvPr>
          <p:cNvSpPr/>
          <p:nvPr/>
        </p:nvSpPr>
        <p:spPr>
          <a:xfrm>
            <a:off x="1031239" y="4716845"/>
            <a:ext cx="3415938" cy="278424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200" dirty="0">
                <a:solidFill>
                  <a:srgbClr val="000000"/>
                </a:solidFill>
                <a:latin typeface="Arial"/>
                <a:cs typeface="Arial"/>
              </a:rPr>
              <a:t>Melhoria significativa no espetro de resposta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81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9767D5-3797-66CF-AE3D-6788CF9A5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3BD934B-1E5B-3A24-BA74-D0CE5F91FA3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A28BDDE-F768-7979-D824-C25779C5A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96EA4AB-9972-068E-995D-B690B192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8472D4F-934F-8673-889B-5C7FC26F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esenhos de criança, captura de ecrã&#10;&#10;Os conteúdos gerados por IA podem estar incorretos.">
            <a:extLst>
              <a:ext uri="{FF2B5EF4-FFF2-40B4-BE49-F238E27FC236}">
                <a16:creationId xmlns:a16="http://schemas.microsoft.com/office/drawing/2014/main" id="{91048D71-96D6-E9E8-8E5F-27329071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95" t="4100" r="8373" b="7531"/>
          <a:stretch>
            <a:fillRect/>
          </a:stretch>
        </p:blipFill>
        <p:spPr>
          <a:xfrm>
            <a:off x="170823" y="632466"/>
            <a:ext cx="7240056" cy="4025900"/>
          </a:xfrm>
          <a:prstGeom prst="rect">
            <a:avLst/>
          </a:prstGeom>
        </p:spPr>
      </p:pic>
      <p:pic>
        <p:nvPicPr>
          <p:cNvPr id="11" name="Imagem 10" descr="Uma imagem com desenhos de criança, Saturação de cores, esboço, desenho&#10;&#10;Os conteúdos gerados por IA podem estar incorretos.">
            <a:extLst>
              <a:ext uri="{FF2B5EF4-FFF2-40B4-BE49-F238E27FC236}">
                <a16:creationId xmlns:a16="http://schemas.microsoft.com/office/drawing/2014/main" id="{DB3BB321-EEAA-6E22-29CE-7BFDF23D79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514" t="4894" r="8750" b="6292"/>
          <a:stretch>
            <a:fillRect/>
          </a:stretch>
        </p:blipFill>
        <p:spPr>
          <a:xfrm>
            <a:off x="7702875" y="981625"/>
            <a:ext cx="1318283" cy="7520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F55E43-A081-11BF-6B1E-353FACB7AE13}"/>
              </a:ext>
            </a:extLst>
          </p:cNvPr>
          <p:cNvSpPr txBox="1"/>
          <p:nvPr/>
        </p:nvSpPr>
        <p:spPr>
          <a:xfrm>
            <a:off x="0" y="584906"/>
            <a:ext cx="2470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b="1" u="sng" dirty="0"/>
              <a:t>Avaliação de desempenho</a:t>
            </a:r>
            <a:r>
              <a:rPr lang="pt-PT" sz="1100" b="1" dirty="0"/>
              <a:t>: PIDF</a:t>
            </a:r>
            <a:endParaRPr lang="pt-PT" sz="1100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5E556D3-A943-12DC-D818-746EB807EFC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162C4B-B393-C279-8831-0B2379B0EB12}"/>
              </a:ext>
            </a:extLst>
          </p:cNvPr>
          <p:cNvSpPr/>
          <p:nvPr/>
        </p:nvSpPr>
        <p:spPr>
          <a:xfrm>
            <a:off x="330387" y="4672389"/>
            <a:ext cx="6534144" cy="38442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Desempenho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do </a:t>
            </a: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PIDF é bom, mas permanece sensível ás propriedades do</a:t>
            </a:r>
            <a:r>
              <a:rPr kumimoji="0" lang="pt-PT" sz="1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modelo em teste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B9046B-55BB-15A7-05AC-E74096AE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EDF1762-A04F-4306-75B9-1D0B4BB22F1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5E2A3-D0A6-DACC-D893-471E9DA2C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C9AD96-C133-6B25-8E2D-1621DEEC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C7CC6547-23CD-1E42-FE95-38FC96A5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D2F1E1-0BC9-0A21-B6D1-5CC3384D3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25" y="3105930"/>
            <a:ext cx="5548456" cy="174878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963D8C-FB02-4655-AD6E-CFF9EDC52271}"/>
              </a:ext>
            </a:extLst>
          </p:cNvPr>
          <p:cNvSpPr txBox="1"/>
          <p:nvPr/>
        </p:nvSpPr>
        <p:spPr>
          <a:xfrm>
            <a:off x="0" y="754698"/>
            <a:ext cx="5245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</a:t>
            </a:r>
            <a:r>
              <a:rPr lang="pt-PT" sz="1600" dirty="0"/>
              <a:t> </a:t>
            </a:r>
            <a:r>
              <a:rPr lang="pt-PT" sz="1200" dirty="0"/>
              <a:t>Aplicado a problema de seguimento de referência</a:t>
            </a:r>
            <a:endParaRPr lang="pt-PT" sz="1600" b="1" u="sng" noProof="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A6E7A2-FDAD-4901-8FF4-A826864C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712" y="1857036"/>
            <a:ext cx="3215842" cy="361068"/>
          </a:xfrm>
          <a:prstGeom prst="rect">
            <a:avLst/>
          </a:prstGeom>
        </p:spPr>
      </p:pic>
      <p:pic>
        <p:nvPicPr>
          <p:cNvPr id="15" name="Imagem 14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0D934A33-0F23-FFED-AF48-71FD307A0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12" y="1307950"/>
            <a:ext cx="3215842" cy="10377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DD5ADE5-454B-B081-4D58-92A48D5EA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3673" y="2486994"/>
            <a:ext cx="816654" cy="2151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5988BC0-706F-A73F-1521-00F1F0AEFA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523" y="1551702"/>
            <a:ext cx="912954" cy="578633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2DEF3842-29F9-4533-2930-B29472F4BE67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485CCF-4C3B-DE62-D295-D9C8976B5954}"/>
              </a:ext>
            </a:extLst>
          </p:cNvPr>
          <p:cNvSpPr txBox="1"/>
          <p:nvPr/>
        </p:nvSpPr>
        <p:spPr>
          <a:xfrm>
            <a:off x="520408" y="286205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Modelo em espaço de estados: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88BD33-C728-1C13-6B8E-563B9A589DFD}"/>
              </a:ext>
            </a:extLst>
          </p:cNvPr>
          <p:cNvSpPr txBox="1"/>
          <p:nvPr/>
        </p:nvSpPr>
        <p:spPr>
          <a:xfrm>
            <a:off x="3966641" y="1295726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Equações do sistema: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11C7BE-0B89-5912-05A0-4B861F6BF928}"/>
              </a:ext>
            </a:extLst>
          </p:cNvPr>
          <p:cNvSpPr txBox="1"/>
          <p:nvPr/>
        </p:nvSpPr>
        <p:spPr>
          <a:xfrm>
            <a:off x="3987799" y="2244168"/>
            <a:ext cx="12572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50" u="sng" dirty="0"/>
              <a:t>L</a:t>
            </a:r>
            <a:r>
              <a:rPr kumimoji="0" lang="pt-PT" sz="105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ei de controlo: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ADD2DF9-957E-6AB4-F58F-379510969993}"/>
              </a:ext>
            </a:extLst>
          </p:cNvPr>
          <p:cNvSpPr txBox="1"/>
          <p:nvPr/>
        </p:nvSpPr>
        <p:spPr>
          <a:xfrm>
            <a:off x="5526810" y="1617549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Função de custo: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687A77-1622-05D9-ACC4-2F008CEC5CED}"/>
              </a:ext>
            </a:extLst>
          </p:cNvPr>
          <p:cNvSpPr txBox="1"/>
          <p:nvPr/>
        </p:nvSpPr>
        <p:spPr>
          <a:xfrm>
            <a:off x="5615869" y="2240992"/>
            <a:ext cx="32158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Maior peso no estado que se pretende seguir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50" dirty="0"/>
              <a:t>Balançar peso da ação de controlo tendo em conta constrangimentos físicos do sistema</a:t>
            </a:r>
          </a:p>
        </p:txBody>
      </p:sp>
    </p:spTree>
    <p:extLst>
      <p:ext uri="{BB962C8B-B14F-4D97-AF65-F5344CB8AC3E}">
        <p14:creationId xmlns:p14="http://schemas.microsoft.com/office/powerpoint/2010/main" val="122741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B632365-4356-1EF3-E6FB-A3430574B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E3805C1-4158-469C-2482-9A351B5E43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28F483B-8EE4-F3C9-0D34-AEC59840E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19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AFF4B8B-871E-E350-4C27-6C03650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25B6439-0B48-D8CB-C88F-07E1BDE5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178966-DE62-E2AA-0196-2BACF0B6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65" y="1130300"/>
            <a:ext cx="8689496" cy="36662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AB7A9E-01C1-D153-5A2F-C2B4B1B29695}"/>
              </a:ext>
            </a:extLst>
          </p:cNvPr>
          <p:cNvSpPr txBox="1"/>
          <p:nvPr/>
        </p:nvSpPr>
        <p:spPr>
          <a:xfrm>
            <a:off x="107950" y="615523"/>
            <a:ext cx="396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u="sng" dirty="0"/>
              <a:t>Avaliação de desempenho</a:t>
            </a:r>
            <a:r>
              <a:rPr lang="pt-PT" b="1" dirty="0"/>
              <a:t>: Controlo Ótimo</a:t>
            </a:r>
            <a:endParaRPr lang="pt-PT" b="1" u="sng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1FB4C2-39F8-2F8D-A7F0-5B04A578023A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276888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37780A-688D-E115-3639-95D5FCDD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2E97ED2A-0B25-656B-5FB5-8941F285F1F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13025F6F-5378-3CB5-164F-3B5EEFA7E554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5565C7-A520-2094-6AAC-36805BD8C4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6E5A93C-D8C7-6D6B-A164-842BD1E4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27887BC8-E068-A40F-1105-B0A8DEB4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0C69D928-1795-D14B-0A56-ABCDAEEF1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259525"/>
              </p:ext>
            </p:extLst>
          </p:nvPr>
        </p:nvGraphicFramePr>
        <p:xfrm>
          <a:off x="364066" y="700616"/>
          <a:ext cx="8600619" cy="4277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20050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BA72A0FD-97EB-309D-74C7-C5BD7B63D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F327FD0-A39F-6A6D-9413-B7B02F0D3CBA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FC8A4A1-C506-3123-C071-BE18CE05F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95FF061-DF0C-3074-5810-7D6F055E2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28FB17A-3858-E33D-346E-835D314A5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12" name="Imagem 11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AD46FCBB-5BE4-E413-67FA-CC15FE778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167" y="1056817"/>
            <a:ext cx="4463920" cy="3347940"/>
          </a:xfrm>
          <a:prstGeom prst="rect">
            <a:avLst/>
          </a:prstGeom>
        </p:spPr>
      </p:pic>
      <p:pic>
        <p:nvPicPr>
          <p:cNvPr id="14" name="Imagem 13" descr="Uma imagem com texto, Gráfico, file, diagrama&#10;&#10;Os conteúdos gerados por IA podem estar incorretos.">
            <a:extLst>
              <a:ext uri="{FF2B5EF4-FFF2-40B4-BE49-F238E27FC236}">
                <a16:creationId xmlns:a16="http://schemas.microsoft.com/office/drawing/2014/main" id="{E0B87173-722D-77F3-8522-3D018A8B2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56816"/>
            <a:ext cx="4463920" cy="3347941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C53C9DA9-51B4-7D10-129C-C33A285DC056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400947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51A047C-7F98-C3BC-9D37-71CBF1D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CFA016C-0C32-286D-F0C8-C426605AD890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614FFA-19A5-BD38-08B1-EC55E4E6C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46DAAA4-5BBA-AC21-EF40-6FF2DAD2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82D2543-8A38-BADF-98B0-40AD4DC14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diagrama, file, Gráfico&#10;&#10;Os conteúdos gerados por IA podem estar incorretos.">
            <a:extLst>
              <a:ext uri="{FF2B5EF4-FFF2-40B4-BE49-F238E27FC236}">
                <a16:creationId xmlns:a16="http://schemas.microsoft.com/office/drawing/2014/main" id="{5AB4F2E5-EE6B-0E52-85EB-5741920F7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8" y="685800"/>
            <a:ext cx="7638979" cy="4371017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0F98CD85-696C-2CA0-3ECE-29F9856B56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1495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B4B9ED3-689A-634D-60A4-20599E79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55AF29-AB31-D71D-452F-58B8FB2A97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AA0F406-9559-F71B-C58A-0B360C2D88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22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0DFA024-922A-A8DD-8A0F-82B69BA30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A7B4C47C-09AC-ACCC-D3A6-5E085D545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7" name="Imagem 6" descr="Uma imagem com diagrama, file, Esquema, Desenho técnico&#10;&#10;Os conteúdos gerados por IA podem estar incorretos.">
            <a:extLst>
              <a:ext uri="{FF2B5EF4-FFF2-40B4-BE49-F238E27FC236}">
                <a16:creationId xmlns:a16="http://schemas.microsoft.com/office/drawing/2014/main" id="{7BF65D0D-F3FA-C4AD-A4D9-9FD7C4179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611" y="1656900"/>
            <a:ext cx="3612666" cy="139708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FCE1A-2BAD-38BA-8F7E-0EB5F54E5A39}"/>
              </a:ext>
            </a:extLst>
          </p:cNvPr>
          <p:cNvSpPr txBox="1"/>
          <p:nvPr/>
        </p:nvSpPr>
        <p:spPr>
          <a:xfrm>
            <a:off x="0" y="636879"/>
            <a:ext cx="384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dirty="0"/>
              <a:t>Controlo Ótimo</a:t>
            </a:r>
            <a:r>
              <a:rPr lang="pt-PT" sz="1600" b="1" dirty="0"/>
              <a:t>: </a:t>
            </a:r>
            <a:r>
              <a:rPr lang="pt-PT" sz="1600" dirty="0"/>
              <a:t>Teoria </a:t>
            </a:r>
            <a:r>
              <a:rPr lang="pt-PT" sz="1600" dirty="0" err="1"/>
              <a:t>vs</a:t>
            </a:r>
            <a:r>
              <a:rPr lang="pt-PT" sz="1600" dirty="0"/>
              <a:t> Prática</a:t>
            </a:r>
            <a:endParaRPr lang="pt-PT" sz="1600" u="sng" noProof="0" dirty="0"/>
          </a:p>
        </p:txBody>
      </p:sp>
      <p:pic>
        <p:nvPicPr>
          <p:cNvPr id="13" name="Imagem 12" descr="Uma imagem com diagrama, file, Tipo de letra, Esquema&#10;&#10;Os conteúdos gerados por IA podem estar incorretos.">
            <a:extLst>
              <a:ext uri="{FF2B5EF4-FFF2-40B4-BE49-F238E27FC236}">
                <a16:creationId xmlns:a16="http://schemas.microsoft.com/office/drawing/2014/main" id="{A05FB751-1B7F-3AB3-B987-F04882D20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23" y="1802669"/>
            <a:ext cx="3426245" cy="1105632"/>
          </a:xfrm>
          <a:prstGeom prst="rect">
            <a:avLst/>
          </a:prstGeom>
        </p:spPr>
      </p:pic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D3E5D143-79EF-4079-CEC2-76EF90D0FBC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987799" y="2355443"/>
            <a:ext cx="112381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666DE6D8-0109-2B6E-ABD2-43F93C8B2CF5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593E9B7-2E77-D0F9-6BC2-8CD72046B9B2}"/>
              </a:ext>
            </a:extLst>
          </p:cNvPr>
          <p:cNvSpPr/>
          <p:nvPr/>
        </p:nvSpPr>
        <p:spPr>
          <a:xfrm>
            <a:off x="794343" y="3212916"/>
            <a:ext cx="2778348" cy="5226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Nem todos os estados são medidos 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D6B659A-B3BB-0495-08B9-D72065181747}"/>
              </a:ext>
            </a:extLst>
          </p:cNvPr>
          <p:cNvSpPr/>
          <p:nvPr/>
        </p:nvSpPr>
        <p:spPr>
          <a:xfrm>
            <a:off x="5154929" y="3229907"/>
            <a:ext cx="3246434" cy="522621"/>
          </a:xfrm>
          <a:prstGeom prst="roundRect">
            <a:avLst/>
          </a:prstGeom>
          <a:solidFill>
            <a:srgbClr val="00B05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É necessário um observador de estados!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D6F50B21-B865-E521-1D8B-D84641326164}"/>
              </a:ext>
            </a:extLst>
          </p:cNvPr>
          <p:cNvCxnSpPr>
            <a:cxnSpLocks/>
          </p:cNvCxnSpPr>
          <p:nvPr/>
        </p:nvCxnSpPr>
        <p:spPr>
          <a:xfrm>
            <a:off x="3669461" y="3455464"/>
            <a:ext cx="144215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D512A24-8BBA-8325-BB10-5A310D82D339}"/>
              </a:ext>
            </a:extLst>
          </p:cNvPr>
          <p:cNvSpPr/>
          <p:nvPr/>
        </p:nvSpPr>
        <p:spPr>
          <a:xfrm>
            <a:off x="6106886" y="1926770"/>
            <a:ext cx="770708" cy="47679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9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815BA18-7ACC-7ADA-56CA-3DD2B0AA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B560EC-E647-760D-72F5-60EB3C09BA2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801076E-98CC-4F7E-3030-011204BA5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2D8A896-8E2C-3462-4BEC-40AD5AA0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DC9EC10-CD4F-E5CD-7AFB-6FB21C2D0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A29F6E-730D-DBB3-26F5-2CBDDD958692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Método de adaptação do </a:t>
            </a:r>
            <a:r>
              <a:rPr lang="pt-PT" sz="1600" b="1" u="sng" dirty="0"/>
              <a:t>sinal de drive</a:t>
            </a:r>
            <a:endParaRPr lang="pt-PT" sz="1600" u="sng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4F7D21-FEDC-EAA7-E6D2-8FCDD948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9" y="1202039"/>
            <a:ext cx="3628147" cy="2739422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7965EA00-5DC5-4D87-A3F3-EF66970E7B09}"/>
              </a:ext>
            </a:extLst>
          </p:cNvPr>
          <p:cNvCxnSpPr>
            <a:cxnSpLocks/>
          </p:cNvCxnSpPr>
          <p:nvPr/>
        </p:nvCxnSpPr>
        <p:spPr>
          <a:xfrm>
            <a:off x="3904161" y="288054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Imagem 1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D9F4A776-5D57-646D-E36E-1A346CBE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606" y="768027"/>
            <a:ext cx="3438935" cy="4349149"/>
          </a:xfrm>
          <a:prstGeom prst="rect">
            <a:avLst/>
          </a:prstGeom>
        </p:spPr>
      </p:pic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AD675675-0EAD-9072-B34B-8074C12A14B0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395526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77743C8-524D-8816-AA9F-17C8C4B13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43C13E8-A015-397F-9BC5-0F8502B9E2C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CC9B219-E8CA-10F8-1279-BA82B19D6E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7FC7F0-EF31-2095-1A37-753BA2B5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B847791-0DBA-59E4-517F-12EA722AC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AED5A6-2DE5-018B-7E95-7B9032E64BC9}"/>
              </a:ext>
            </a:extLst>
          </p:cNvPr>
          <p:cNvSpPr txBox="1"/>
          <p:nvPr/>
        </p:nvSpPr>
        <p:spPr>
          <a:xfrm>
            <a:off x="241663" y="884357"/>
            <a:ext cx="2070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Comparação </a:t>
            </a:r>
          </a:p>
          <a:p>
            <a:pPr algn="ctr"/>
            <a:r>
              <a:rPr lang="pt-PT" sz="1600" b="1" u="sng" noProof="0" dirty="0"/>
              <a:t>de </a:t>
            </a:r>
          </a:p>
          <a:p>
            <a:pPr algn="ctr"/>
            <a:r>
              <a:rPr lang="pt-PT" sz="1600" b="1" u="sng" noProof="0" dirty="0"/>
              <a:t>desempenho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7B5D85-C721-B95E-60A4-FFFF6F18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49" y="686490"/>
            <a:ext cx="5273104" cy="20575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3CB61C9-62CC-9401-A942-89C231175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8052" y="2748460"/>
            <a:ext cx="5348180" cy="224747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FF703A-8CE6-3C48-2B84-001E29271D45}"/>
              </a:ext>
            </a:extLst>
          </p:cNvPr>
          <p:cNvSpPr txBox="1"/>
          <p:nvPr/>
        </p:nvSpPr>
        <p:spPr>
          <a:xfrm>
            <a:off x="150223" y="1902491"/>
            <a:ext cx="2749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Avaliação em espetro de </a:t>
            </a:r>
            <a:r>
              <a:rPr lang="pt-PT" sz="1100" dirty="0"/>
              <a:t>r</a:t>
            </a:r>
            <a:r>
              <a:rPr lang="pt-PT" sz="1100" noProof="0" dirty="0" err="1"/>
              <a:t>esposta</a:t>
            </a:r>
            <a:endParaRPr lang="pt-PT" sz="11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10 sismos </a:t>
            </a:r>
            <a:r>
              <a:rPr lang="pt-PT" sz="1100" noProof="0" dirty="0" err="1"/>
              <a:t>benchmark</a:t>
            </a:r>
            <a:endParaRPr lang="pt-PT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Direção normal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noProof="0" dirty="0"/>
              <a:t>Direção paralela à falha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100" dirty="0"/>
              <a:t>Adaptação de drive com 3 </a:t>
            </a:r>
            <a:r>
              <a:rPr lang="pt-PT" sz="1100" noProof="0" dirty="0"/>
              <a:t>iterações</a:t>
            </a:r>
            <a:endParaRPr lang="pt-PT" sz="1200" noProof="0" dirty="0"/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74A8F4BE-5E44-C189-3806-4262ED32EB5C}"/>
              </a:ext>
            </a:extLst>
          </p:cNvPr>
          <p:cNvSpPr txBox="1"/>
          <p:nvPr/>
        </p:nvSpPr>
        <p:spPr>
          <a:xfrm>
            <a:off x="77068" y="77373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Estratégias de Controlo</a:t>
            </a:r>
          </a:p>
        </p:txBody>
      </p:sp>
    </p:spTree>
    <p:extLst>
      <p:ext uri="{BB962C8B-B14F-4D97-AF65-F5344CB8AC3E}">
        <p14:creationId xmlns:p14="http://schemas.microsoft.com/office/powerpoint/2010/main" val="1862075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3E7281-5AB2-9859-805D-4BB9DFD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BE2AB66-0340-95BE-4885-2A5EEF286B2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FCBF962-7448-87C0-7FB2-D46DBA92C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207BC0CD-C9EB-9C88-6EBE-90A46131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2713849-4187-04F6-6644-62D27E947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6C2022D1-C46A-1735-03F0-A7CE83957D0D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D814DCB4-5C40-73C8-2C0F-F5C17405D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9" y="1653727"/>
            <a:ext cx="5121743" cy="26720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AC568D-C85E-7F83-0595-3DE75F2B2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8" y="1133904"/>
            <a:ext cx="2875055" cy="29620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9639696-1DA5-D691-7D52-361E8602422A}"/>
              </a:ext>
            </a:extLst>
          </p:cNvPr>
          <p:cNvSpPr/>
          <p:nvPr/>
        </p:nvSpPr>
        <p:spPr>
          <a:xfrm>
            <a:off x="116254" y="966655"/>
            <a:ext cx="2248121" cy="3367647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B555F52-87DC-93F3-CD1B-3C7A0209E47D}"/>
              </a:ext>
            </a:extLst>
          </p:cNvPr>
          <p:cNvSpPr/>
          <p:nvPr/>
        </p:nvSpPr>
        <p:spPr>
          <a:xfrm>
            <a:off x="3526975" y="3474711"/>
            <a:ext cx="2129246" cy="999308"/>
          </a:xfrm>
          <a:prstGeom prst="roundRect">
            <a:avLst/>
          </a:prstGeom>
          <a:noFill/>
          <a:ln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50CBD911-3D02-ACE5-39C1-96A1A3C55F05}"/>
              </a:ext>
            </a:extLst>
          </p:cNvPr>
          <p:cNvCxnSpPr>
            <a:cxnSpLocks/>
          </p:cNvCxnSpPr>
          <p:nvPr/>
        </p:nvCxnSpPr>
        <p:spPr>
          <a:xfrm flipH="1" flipV="1">
            <a:off x="2423279" y="3620396"/>
            <a:ext cx="1057972" cy="17436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A4B0AD9-A14E-0F8C-22DD-EAC2DDB98870}"/>
              </a:ext>
            </a:extLst>
          </p:cNvPr>
          <p:cNvSpPr/>
          <p:nvPr/>
        </p:nvSpPr>
        <p:spPr>
          <a:xfrm>
            <a:off x="3363687" y="1567072"/>
            <a:ext cx="5257800" cy="1861922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0" name="Imagem 19" descr="Uma imagem com ferramenta, Máquina-ferramenta, máquina de costurar, interior&#10;&#10;Os conteúdos gerados por IA podem estar incorretos.">
            <a:extLst>
              <a:ext uri="{FF2B5EF4-FFF2-40B4-BE49-F238E27FC236}">
                <a16:creationId xmlns:a16="http://schemas.microsoft.com/office/drawing/2014/main" id="{ABB788DF-F10C-707F-7D8D-4FA24946F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1"/>
          <a:stretch>
            <a:fillRect/>
          </a:stretch>
        </p:blipFill>
        <p:spPr>
          <a:xfrm>
            <a:off x="4788636" y="1681851"/>
            <a:ext cx="2826254" cy="166438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4B01998-08B7-446F-D774-70B6C7CC730D}"/>
              </a:ext>
            </a:extLst>
          </p:cNvPr>
          <p:cNvSpPr txBox="1"/>
          <p:nvPr/>
        </p:nvSpPr>
        <p:spPr>
          <a:xfrm>
            <a:off x="2206313" y="593266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Esquema da montagem experimental</a:t>
            </a:r>
            <a:endParaRPr lang="pt-PT" sz="1600" u="sng" noProof="0" dirty="0"/>
          </a:p>
        </p:txBody>
      </p:sp>
    </p:spTree>
    <p:extLst>
      <p:ext uri="{BB962C8B-B14F-4D97-AF65-F5344CB8AC3E}">
        <p14:creationId xmlns:p14="http://schemas.microsoft.com/office/powerpoint/2010/main" val="16286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A97FC197-A28E-5FF3-D00A-86E697667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7782EDA-CA8A-8A30-7221-5B7338526C9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6E8AA04-E858-5078-5EB2-C3B881429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FE960B94-4222-71B9-D1C2-52FED3E2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37B3AF70-2E42-9EC7-E860-8CCF432C1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FD493F0E-CC43-5909-4BCE-EFE1F7BEEC2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m 1" descr="Uma imagem com interior, mesa&#10;&#10;Os conteúdos gerados por IA podem estar incorretos.">
            <a:extLst>
              <a:ext uri="{FF2B5EF4-FFF2-40B4-BE49-F238E27FC236}">
                <a16:creationId xmlns:a16="http://schemas.microsoft.com/office/drawing/2014/main" id="{62DB0780-4063-406D-F1AF-B00A93BE6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0" b="4056"/>
          <a:stretch>
            <a:fillRect/>
          </a:stretch>
        </p:blipFill>
        <p:spPr>
          <a:xfrm>
            <a:off x="899298" y="1061853"/>
            <a:ext cx="3340076" cy="3396820"/>
          </a:xfrm>
          <a:prstGeom prst="rect">
            <a:avLst/>
          </a:prstGeom>
        </p:spPr>
      </p:pic>
      <p:pic>
        <p:nvPicPr>
          <p:cNvPr id="7" name="Imagem 6" descr="Uma imagem com mobília, mesa, livro, interior&#10;&#10;Os conteúdos gerados por IA podem estar incorretos.">
            <a:extLst>
              <a:ext uri="{FF2B5EF4-FFF2-40B4-BE49-F238E27FC236}">
                <a16:creationId xmlns:a16="http://schemas.microsoft.com/office/drawing/2014/main" id="{0258BFD3-178E-E407-BC2D-C6853EB34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7606" r="2189" b="11448"/>
          <a:stretch>
            <a:fillRect/>
          </a:stretch>
        </p:blipFill>
        <p:spPr>
          <a:xfrm>
            <a:off x="4806657" y="1061853"/>
            <a:ext cx="3016186" cy="33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2BFDF30-3402-2162-DE78-FC2691C1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DF4B51A-01EC-657C-305E-715D3D422D8D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470DE34-C001-2BA1-91D8-7C3381B05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E08615CC-7C7A-C274-C60D-BB8763EE4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67B29F1-5D1C-A5A2-701A-79074D7AE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DD3F5F-63D9-0D86-AB0E-0D8FB62F2E7E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8A1BC4-0A53-1269-76A2-277FC20EC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F8C34598-9861-9396-9531-E2660EEB3578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36489D-036E-B8FE-C086-021C65E1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400" y="1680050"/>
            <a:ext cx="3978206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9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9047DC2-72EE-CEE0-DD3B-1203886DD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15BECB5-DDF4-F194-EED3-38214EE0CE2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BDA8EA-B658-BC1F-0355-3441CA770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66DE61A7-F618-2AB6-F7DB-DA9CDBFA0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CA5EE73-17D1-2080-7E7A-04EB1C40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5E3E08-A350-2B38-29CD-06163F512EE5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CE1EEB-7A43-F355-CB14-4152F44D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5F89E679-1B88-B78F-8A8A-F1FA4EAA89E7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FFE1AF9-3F48-B3FC-4637-7B17F84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8" y="3336882"/>
            <a:ext cx="4075160" cy="12723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13806A1-8968-3580-FF62-5AAD0325E09C}"/>
              </a:ext>
            </a:extLst>
          </p:cNvPr>
          <p:cNvCxnSpPr>
            <a:cxnSpLocks/>
          </p:cNvCxnSpPr>
          <p:nvPr/>
        </p:nvCxnSpPr>
        <p:spPr>
          <a:xfrm flipV="1">
            <a:off x="1639389" y="4121331"/>
            <a:ext cx="2684417" cy="287383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2D3B4876-A24C-C1B6-EDCE-68818DA4E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38" y="1541418"/>
            <a:ext cx="8263203" cy="2579914"/>
          </a:xfrm>
          <a:prstGeom prst="rect">
            <a:avLst/>
          </a:prstGeom>
          <a:ln w="28575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F7842F3-4C0B-8BCF-6770-68B8EE6ED850}"/>
              </a:ext>
            </a:extLst>
          </p:cNvPr>
          <p:cNvSpPr txBox="1"/>
          <p:nvPr/>
        </p:nvSpPr>
        <p:spPr>
          <a:xfrm>
            <a:off x="7300958" y="2610956"/>
            <a:ext cx="1843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Minimizar DSP48s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Maximizar Look-</a:t>
            </a:r>
            <a:r>
              <a:rPr lang="pt-PT" sz="1000" dirty="0" err="1"/>
              <a:t>Up</a:t>
            </a:r>
            <a:r>
              <a:rPr lang="pt-PT" sz="1000" dirty="0"/>
              <a:t> </a:t>
            </a:r>
            <a:r>
              <a:rPr lang="pt-PT" sz="1000" dirty="0" err="1"/>
              <a:t>Table</a:t>
            </a:r>
            <a:endParaRPr lang="pt-PT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Números ponto-fixo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8 bits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Sem sinal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dirty="0"/>
              <a:t>Decimais otimizados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C7FB759-C053-2E7D-B8C3-DE93E6372ED4}"/>
              </a:ext>
            </a:extLst>
          </p:cNvPr>
          <p:cNvSpPr/>
          <p:nvPr/>
        </p:nvSpPr>
        <p:spPr>
          <a:xfrm>
            <a:off x="7262305" y="2582156"/>
            <a:ext cx="1843043" cy="106824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CDC7C99-83F4-B453-01AC-F7C2AD20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DEF2052-F9E9-1BC7-C3EF-399BCCCC8F99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ECD94D4-1C0A-C61F-9CFF-68C8256D9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29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42048208-4B47-6E5A-9811-D5FAE17A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E3B3804-EB61-4C7F-C846-DAA811528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4FF674-C7CA-689B-A1FF-09F4AD620D23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35B58825-9681-04EC-F575-229BF9422EEB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0FCF60-BADF-0F51-EA96-BB4EB52C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8235BA-B6C9-7D71-DE16-D0146F2F6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E2AF4664-F702-8986-B68A-54D46B0530B7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9FD39FC-1AFA-AFA6-3DCA-1EEA10F09AFB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CEBAC2-3153-76FB-47DC-D93AE974BEF6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7880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21BF73B-767E-6BCA-1219-68B29DC7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CFEAB14-958D-6BCD-8733-E4989B34603C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8C4B40F-064B-C8CB-1A5D-888B0DC15D3B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E333F3-7D0E-C57D-22DE-9CE83FFC2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85B03BEE-1C88-70EE-5A99-6C7A37C3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15EE30C-7BC6-F56B-238E-9C8F392E4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E5BB5068-2B2A-E598-F3CE-33CA33C95753}"/>
              </a:ext>
            </a:extLst>
          </p:cNvPr>
          <p:cNvSpPr txBox="1">
            <a:spLocks/>
          </p:cNvSpPr>
          <p:nvPr/>
        </p:nvSpPr>
        <p:spPr>
          <a:xfrm>
            <a:off x="91441" y="540000"/>
            <a:ext cx="9005298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BR" sz="1600" b="1" dirty="0">
                <a:solidFill>
                  <a:srgbClr val="00B0F0"/>
                </a:solidFill>
              </a:rPr>
              <a:t>Problema: </a:t>
            </a:r>
            <a:r>
              <a:rPr lang="pt-BR" sz="1600" b="1" dirty="0"/>
              <a:t>Dinâmica do modelo físico afeta as vibrações da plataforma. </a:t>
            </a:r>
            <a:endParaRPr lang="pt-PT" sz="1600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9A4D68CC-3151-2238-C958-78DA7B0FF7DE}"/>
              </a:ext>
            </a:extLst>
          </p:cNvPr>
          <p:cNvSpPr txBox="1">
            <a:spLocks/>
          </p:cNvSpPr>
          <p:nvPr/>
        </p:nvSpPr>
        <p:spPr>
          <a:xfrm>
            <a:off x="122843" y="4240877"/>
            <a:ext cx="8047974" cy="623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rgbClr val="00B0F0"/>
                </a:solidFill>
              </a:rPr>
              <a:t>Objetivo: </a:t>
            </a:r>
            <a:r>
              <a:rPr lang="pt-BR" sz="1600" b="1" dirty="0"/>
              <a:t>Implementar estratégia de controlo que garanta que as vibrações da 	plataforma seguem o sinal sísmico de teste (referência).</a:t>
            </a:r>
            <a:endParaRPr lang="pt-PT" sz="1600" dirty="0"/>
          </a:p>
        </p:txBody>
      </p:sp>
      <p:pic>
        <p:nvPicPr>
          <p:cNvPr id="89" name="Imagem 88">
            <a:extLst>
              <a:ext uri="{FF2B5EF4-FFF2-40B4-BE49-F238E27FC236}">
                <a16:creationId xmlns:a16="http://schemas.microsoft.com/office/drawing/2014/main" id="{F74667A9-FDCF-8C77-78AD-901DD1393E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2316"/>
          <a:stretch>
            <a:fillRect/>
          </a:stretch>
        </p:blipFill>
        <p:spPr>
          <a:xfrm>
            <a:off x="55345" y="1081494"/>
            <a:ext cx="3445843" cy="293745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9764A9A-9B25-7362-1EB4-745C8BD9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728"/>
          <a:stretch>
            <a:fillRect/>
          </a:stretch>
        </p:blipFill>
        <p:spPr>
          <a:xfrm>
            <a:off x="3840364" y="1316649"/>
            <a:ext cx="5236946" cy="27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13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3DA2B030-E8B7-E190-56F8-1214502E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7368FBB-69F6-1DBC-03A8-0EADEB6F1C4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E38BD70-E852-D939-DE9C-BCBDD13FA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30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75E5FDBA-5FE8-07C3-0029-9DEF64BA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E82D400-031C-BBC8-8374-58D267B76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C38DEC-DC92-7A92-4143-32D2A30AD874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28A1D970-69D2-B070-3CFB-D608B7AFFB4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0C655E7-6070-4C73-47E5-976ACCAE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587" y="1299753"/>
            <a:ext cx="4937100" cy="301729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80C664B-7367-1EA8-BA6F-8D7ADD947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7654D29-0DB1-4196-7B47-919F8EAB6B98}"/>
              </a:ext>
            </a:extLst>
          </p:cNvPr>
          <p:cNvCxnSpPr>
            <a:cxnSpLocks/>
          </p:cNvCxnSpPr>
          <p:nvPr/>
        </p:nvCxnSpPr>
        <p:spPr>
          <a:xfrm flipV="1">
            <a:off x="1639389" y="4095206"/>
            <a:ext cx="2207622" cy="313508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ABE6292-243C-A50C-E29F-CE3D95A32DD6}"/>
              </a:ext>
            </a:extLst>
          </p:cNvPr>
          <p:cNvSpPr/>
          <p:nvPr/>
        </p:nvSpPr>
        <p:spPr>
          <a:xfrm>
            <a:off x="5780313" y="1724297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A19C039-E3E4-F9DD-D08E-6578BC52E6F2}"/>
              </a:ext>
            </a:extLst>
          </p:cNvPr>
          <p:cNvSpPr txBox="1"/>
          <p:nvPr/>
        </p:nvSpPr>
        <p:spPr>
          <a:xfrm>
            <a:off x="3867570" y="1072312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FPGA </a:t>
            </a:r>
            <a:r>
              <a:rPr lang="pt-PT" sz="1050" u="sng" dirty="0" err="1"/>
              <a:t>Main</a:t>
            </a:r>
            <a:r>
              <a:rPr lang="pt-PT" sz="1050" u="sng" dirty="0"/>
              <a:t>:</a:t>
            </a:r>
          </a:p>
        </p:txBody>
      </p:sp>
      <p:pic>
        <p:nvPicPr>
          <p:cNvPr id="24" name="Imagem 23" descr="Uma imagem com texto, captura de ecrã, diagrama, file&#10;&#10;Os conteúdos gerados por IA podem estar incorretos.">
            <a:extLst>
              <a:ext uri="{FF2B5EF4-FFF2-40B4-BE49-F238E27FC236}">
                <a16:creationId xmlns:a16="http://schemas.microsoft.com/office/drawing/2014/main" id="{577D31D9-03BD-1D11-A2A0-525C89671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714" y="1159536"/>
            <a:ext cx="7448550" cy="3438525"/>
          </a:xfrm>
          <a:prstGeom prst="rect">
            <a:avLst/>
          </a:prstGeom>
          <a:ln w="38100">
            <a:solidFill>
              <a:srgbClr val="009DE0"/>
            </a:solidFill>
          </a:ln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4E364E3-F66C-E0C7-BF2B-18E9FA9ACE73}"/>
              </a:ext>
            </a:extLst>
          </p:cNvPr>
          <p:cNvSpPr/>
          <p:nvPr/>
        </p:nvSpPr>
        <p:spPr>
          <a:xfrm>
            <a:off x="4059210" y="1694810"/>
            <a:ext cx="1495697" cy="847454"/>
          </a:xfrm>
          <a:prstGeom prst="roundRect">
            <a:avLst/>
          </a:prstGeom>
          <a:noFill/>
          <a:ln w="57150">
            <a:solidFill>
              <a:srgbClr val="009D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2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B8B88F-E00E-8F60-4981-3A1E9B7F4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F7F976B8-4FC1-8B18-D225-1DE1691FB0EB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E7622B-A874-2221-1FF5-C481B265E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31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952889BD-B112-F22F-7A37-E7CC7BF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7C14A9B5-1BDB-7F76-85BB-D23E7FBC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383D7BB-2A58-E8C5-6DAF-125BF869D51B}"/>
              </a:ext>
            </a:extLst>
          </p:cNvPr>
          <p:cNvSpPr txBox="1"/>
          <p:nvPr/>
        </p:nvSpPr>
        <p:spPr>
          <a:xfrm>
            <a:off x="0" y="636879"/>
            <a:ext cx="4323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Implementação </a:t>
            </a:r>
            <a:r>
              <a:rPr lang="pt-PT" sz="1600" b="1" u="sng" noProof="0"/>
              <a:t>do controlador PIDF</a:t>
            </a:r>
            <a:endParaRPr lang="pt-PT" sz="1600" u="sng" noProof="0" dirty="0"/>
          </a:p>
        </p:txBody>
      </p:sp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71AC8EDB-9039-B3EE-03D5-0B25F2116185}"/>
              </a:ext>
            </a:extLst>
          </p:cNvPr>
          <p:cNvSpPr txBox="1"/>
          <p:nvPr/>
        </p:nvSpPr>
        <p:spPr>
          <a:xfrm>
            <a:off x="83599" y="85921"/>
            <a:ext cx="391073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dirty="0">
                <a:solidFill>
                  <a:schemeClr val="accent2"/>
                </a:solidFill>
              </a:rPr>
              <a:t>Validação Experimental</a:t>
            </a:r>
            <a:endParaRPr lang="pt-PT" b="1" i="0" u="none" strike="noStrike" cap="none" noProof="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91AF04A-0160-881A-160C-14222D48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9" y="1299754"/>
            <a:ext cx="3538008" cy="3645004"/>
          </a:xfrm>
          <a:prstGeom prst="rect">
            <a:avLst/>
          </a:prstGeom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C19204CE-67A1-9C1C-33C8-A01016263067}"/>
              </a:ext>
            </a:extLst>
          </p:cNvPr>
          <p:cNvCxnSpPr>
            <a:cxnSpLocks/>
          </p:cNvCxnSpPr>
          <p:nvPr/>
        </p:nvCxnSpPr>
        <p:spPr>
          <a:xfrm>
            <a:off x="1018902" y="3167742"/>
            <a:ext cx="0" cy="92093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A9C066B-F52C-90CC-0F1A-5C47A5AD4A82}"/>
              </a:ext>
            </a:extLst>
          </p:cNvPr>
          <p:cNvCxnSpPr>
            <a:cxnSpLocks/>
          </p:cNvCxnSpPr>
          <p:nvPr/>
        </p:nvCxnSpPr>
        <p:spPr>
          <a:xfrm>
            <a:off x="777240" y="1737360"/>
            <a:ext cx="235131" cy="10580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B406F467-BEF6-38A4-9AE3-C60CADCE0CC9}"/>
              </a:ext>
            </a:extLst>
          </p:cNvPr>
          <p:cNvSpPr/>
          <p:nvPr/>
        </p:nvSpPr>
        <p:spPr>
          <a:xfrm>
            <a:off x="365770" y="1240971"/>
            <a:ext cx="803351" cy="4963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5" name="Imagem 34" descr="Uma imagem com captura de ecrã, texto, file&#10;&#10;Os conteúdos gerados por IA podem estar incorretos.">
            <a:extLst>
              <a:ext uri="{FF2B5EF4-FFF2-40B4-BE49-F238E27FC236}">
                <a16:creationId xmlns:a16="http://schemas.microsoft.com/office/drawing/2014/main" id="{79D482A5-040B-B517-07F9-DAD6456D5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87" y="1908786"/>
            <a:ext cx="4572000" cy="171942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BEEC08-CA05-4D9D-5491-E059D9035FD7}"/>
              </a:ext>
            </a:extLst>
          </p:cNvPr>
          <p:cNvSpPr txBox="1"/>
          <p:nvPr/>
        </p:nvSpPr>
        <p:spPr>
          <a:xfrm>
            <a:off x="4175877" y="1648339"/>
            <a:ext cx="34789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Utilizador tem controlo dos parâmetros na interface:</a:t>
            </a:r>
          </a:p>
        </p:txBody>
      </p:sp>
    </p:spTree>
    <p:extLst>
      <p:ext uri="{BB962C8B-B14F-4D97-AF65-F5344CB8AC3E}">
        <p14:creationId xmlns:p14="http://schemas.microsoft.com/office/powerpoint/2010/main" val="324912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65F42B-A2B2-C05E-AF26-7B2D53EF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00843989-BE71-A6F2-D282-11A8CD0B0648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4571914-5434-8AF3-F9DC-5DF6CAD17C5E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D168A18-8E05-925A-23FA-6833A03F2D14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8F3E187-8C48-F42D-6A62-12ED12342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4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AEFA65D4-38CE-61A0-E5AD-269F1DF6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5B812A66-06E3-2B1C-F7CF-F1D432258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8C2BC11E-692B-3D3E-360B-B653BDA3E947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Imagem 15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8B5F065A-32C2-26AD-4ABF-02CF2BC4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C48BAD-5C8C-1057-DC8F-B9477BA5529F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1912BA9A-2887-F202-CFBB-511BC223ED6F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636A4A7-68AB-CE0F-5EB0-B0E619C0EEBF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E81A60-4801-7F9C-BD37-9DBBE41B2A08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91CF6CC-BCA4-08CF-18B2-E467C8022E2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9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Ensaio</a:t>
            </a: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9871BCDD-ADA3-0AE1-A2A5-F18C9296A698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C2862E3C-7551-5E91-FD84-4438B7F75D97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Losango 16">
                <a:extLst>
                  <a:ext uri="{FF2B5EF4-FFF2-40B4-BE49-F238E27FC236}">
                    <a16:creationId xmlns:a16="http://schemas.microsoft.com/office/drawing/2014/main" id="{69CB92F9-B343-4703-CF0E-EABA335FF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9C7169F9-E6CF-DEBE-FA86-32B9542AE810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Losango 18">
            <a:extLst>
              <a:ext uri="{FF2B5EF4-FFF2-40B4-BE49-F238E27FC236}">
                <a16:creationId xmlns:a16="http://schemas.microsoft.com/office/drawing/2014/main" id="{7C6CD43E-F1C8-4E7E-433C-3B7117B1AA89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69B52B4-73F5-2152-D582-3D95E152225E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89948092-FAFA-4B5C-CBE3-1031F46FA09B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F17D2B76-CFDC-CC4D-AD6B-4A78DC34B6F1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5D9F3F9-0E0C-8575-5A8C-5D8D6ABC95BA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BC720E5-9F7E-0B46-F013-24C3639537D6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2299944-87CD-C2EF-7DA4-625BA074ED95}"/>
              </a:ext>
            </a:extLst>
          </p:cNvPr>
          <p:cNvCxnSpPr>
            <a:cxnSpLocks/>
            <a:stCxn id="19" idx="1"/>
            <a:endCxn id="17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DF4A9C3-8EB2-B156-1DA5-B85D656F37AE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9A8D8DD-02A8-73A7-573A-486F85D55CA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EE8AEF30-8EF8-C11F-0CEE-93E7E9A5FDC6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A9E538B2-FB70-54CD-1028-CC57604B1B2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9FABC12-76BB-8C21-EB24-A7FE9880D9F9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85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B938C24-ED8D-D608-2AA8-EFFFFF65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AE56E9B-F826-BC03-D9F0-4351DCCAD0BD}"/>
              </a:ext>
            </a:extLst>
          </p:cNvPr>
          <p:cNvSpPr/>
          <p:nvPr/>
        </p:nvSpPr>
        <p:spPr>
          <a:xfrm>
            <a:off x="1518141" y="4228370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603CD-DA64-0FB9-E6B8-895EBB890251}"/>
              </a:ext>
            </a:extLst>
          </p:cNvPr>
          <p:cNvSpPr txBox="1"/>
          <p:nvPr/>
        </p:nvSpPr>
        <p:spPr>
          <a:xfrm>
            <a:off x="1500158" y="4236051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ED268E4-A33B-05F5-2DB7-48118D4AD6F8}"/>
              </a:ext>
            </a:extLst>
          </p:cNvPr>
          <p:cNvSpPr/>
          <p:nvPr/>
        </p:nvSpPr>
        <p:spPr>
          <a:xfrm>
            <a:off x="1699480" y="2993125"/>
            <a:ext cx="2012613" cy="1866892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Imagem 33" descr="Uma imagem com texto, diagrama, Gráfico, file&#10;&#10;Os conteúdos gerados por IA podem estar incorretos.">
            <a:extLst>
              <a:ext uri="{FF2B5EF4-FFF2-40B4-BE49-F238E27FC236}">
                <a16:creationId xmlns:a16="http://schemas.microsoft.com/office/drawing/2014/main" id="{0CF36DFE-27CD-F6F9-1BDD-95F7F09C9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3" y="831789"/>
            <a:ext cx="3340791" cy="422502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58198BE5-C96D-4C7E-0060-47E6BA7AC4D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ADC6E50-9969-864F-4395-DAD65EFEAE91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6E3B833-6E9A-370E-3816-9D5A87205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5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3CAE6114-0E7D-0CEC-4935-7EAA64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B7CAEB3D-73C5-B996-7688-EC5EB03A6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24" name="Imagem 23" descr="Uma imagem com Gráficos, design gráfico, captura de ecrã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F7276136-A696-1486-921C-6DCB3900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594751">
            <a:off x="5290634" y="2371121"/>
            <a:ext cx="1122020" cy="901477"/>
          </a:xfrm>
          <a:prstGeom prst="rect">
            <a:avLst/>
          </a:prstGeom>
        </p:spPr>
      </p:pic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C5947835-4601-21A8-74BF-CBD2F8A492A5}"/>
              </a:ext>
            </a:extLst>
          </p:cNvPr>
          <p:cNvCxnSpPr>
            <a:cxnSpLocks/>
          </p:cNvCxnSpPr>
          <p:nvPr/>
        </p:nvCxnSpPr>
        <p:spPr>
          <a:xfrm>
            <a:off x="3564527" y="2743382"/>
            <a:ext cx="943973" cy="0"/>
          </a:xfrm>
          <a:prstGeom prst="straightConnector1">
            <a:avLst/>
          </a:prstGeom>
          <a:ln w="1270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42C5F15-37B6-6F87-B6A1-52C9F020CD3B}"/>
              </a:ext>
            </a:extLst>
          </p:cNvPr>
          <p:cNvSpPr/>
          <p:nvPr/>
        </p:nvSpPr>
        <p:spPr>
          <a:xfrm>
            <a:off x="1944246" y="1509258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72AAE47-2686-A435-BBF0-188999B65B6A}"/>
              </a:ext>
            </a:extLst>
          </p:cNvPr>
          <p:cNvCxnSpPr>
            <a:cxnSpLocks/>
          </p:cNvCxnSpPr>
          <p:nvPr/>
        </p:nvCxnSpPr>
        <p:spPr>
          <a:xfrm flipH="1">
            <a:off x="2537651" y="1940408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97E4E3-53EF-28A8-FCB2-D09B8BA74702}"/>
              </a:ext>
            </a:extLst>
          </p:cNvPr>
          <p:cNvSpPr/>
          <p:nvPr/>
        </p:nvSpPr>
        <p:spPr>
          <a:xfrm>
            <a:off x="1886519" y="3059578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884859-3C28-FCE8-9FF7-CFFE73F6B76C}"/>
              </a:ext>
            </a:extLst>
          </p:cNvPr>
          <p:cNvSpPr/>
          <p:nvPr/>
        </p:nvSpPr>
        <p:spPr>
          <a:xfrm>
            <a:off x="1846852" y="2406495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8887AFA-8C80-94E3-D0DC-F30478C6DD1A}"/>
              </a:ext>
            </a:extLst>
          </p:cNvPr>
          <p:cNvSpPr/>
          <p:nvPr/>
        </p:nvSpPr>
        <p:spPr>
          <a:xfrm>
            <a:off x="1787619" y="3698693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33B5DE84-FB32-C52B-0437-F4E153AB9DC4}"/>
              </a:ext>
            </a:extLst>
          </p:cNvPr>
          <p:cNvCxnSpPr>
            <a:cxnSpLocks/>
          </p:cNvCxnSpPr>
          <p:nvPr/>
        </p:nvCxnSpPr>
        <p:spPr>
          <a:xfrm>
            <a:off x="2527870" y="3485393"/>
            <a:ext cx="0" cy="2036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FC6C4BE8-5976-75A4-3E8E-6D0993309E5B}"/>
              </a:ext>
            </a:extLst>
          </p:cNvPr>
          <p:cNvCxnSpPr>
            <a:cxnSpLocks/>
          </p:cNvCxnSpPr>
          <p:nvPr/>
        </p:nvCxnSpPr>
        <p:spPr>
          <a:xfrm>
            <a:off x="2527869" y="3978999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/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57A8B577-A0D3-0374-4A50-934039D34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2" y="4250736"/>
                <a:ext cx="1304290" cy="51943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30FC5829-50EF-11DC-2339-3CA6404A07DB}"/>
              </a:ext>
            </a:extLst>
          </p:cNvPr>
          <p:cNvCxnSpPr>
            <a:cxnSpLocks/>
          </p:cNvCxnSpPr>
          <p:nvPr/>
        </p:nvCxnSpPr>
        <p:spPr>
          <a:xfrm>
            <a:off x="2537651" y="2808890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Losango 20">
            <a:extLst>
              <a:ext uri="{FF2B5EF4-FFF2-40B4-BE49-F238E27FC236}">
                <a16:creationId xmlns:a16="http://schemas.microsoft.com/office/drawing/2014/main" id="{92A2A8DE-3DFA-9EF4-BA7D-0044C9DBD79A}"/>
              </a:ext>
            </a:extLst>
          </p:cNvPr>
          <p:cNvSpPr/>
          <p:nvPr/>
        </p:nvSpPr>
        <p:spPr>
          <a:xfrm>
            <a:off x="1796102" y="4250736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69965E6-FB2C-19C1-DA9A-8BB6FDC25485}"/>
              </a:ext>
            </a:extLst>
          </p:cNvPr>
          <p:cNvCxnSpPr>
            <a:cxnSpLocks/>
          </p:cNvCxnSpPr>
          <p:nvPr/>
        </p:nvCxnSpPr>
        <p:spPr>
          <a:xfrm>
            <a:off x="3235549" y="4500784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7FFD2881-5B3A-2D9E-1D9C-A9DB3944AB7D}"/>
              </a:ext>
            </a:extLst>
          </p:cNvPr>
          <p:cNvCxnSpPr>
            <a:cxnSpLocks/>
          </p:cNvCxnSpPr>
          <p:nvPr/>
        </p:nvCxnSpPr>
        <p:spPr>
          <a:xfrm flipV="1">
            <a:off x="3564527" y="3254381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D12528C6-1285-92B7-583E-C7D8E32BA9C8}"/>
              </a:ext>
            </a:extLst>
          </p:cNvPr>
          <p:cNvCxnSpPr>
            <a:cxnSpLocks/>
          </p:cNvCxnSpPr>
          <p:nvPr/>
        </p:nvCxnSpPr>
        <p:spPr>
          <a:xfrm flipH="1">
            <a:off x="3183297" y="3254381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3C898A1-981A-C3D1-EFE7-D191E0F470A0}"/>
              </a:ext>
            </a:extLst>
          </p:cNvPr>
          <p:cNvSpPr/>
          <p:nvPr/>
        </p:nvSpPr>
        <p:spPr>
          <a:xfrm>
            <a:off x="3223694" y="4241072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D742310-1308-A26C-31E1-4BB2481216FA}"/>
              </a:ext>
            </a:extLst>
          </p:cNvPr>
          <p:cNvSpPr txBox="1"/>
          <p:nvPr/>
        </p:nvSpPr>
        <p:spPr>
          <a:xfrm>
            <a:off x="3173214" y="4237218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2A541E60-D34A-F0E2-529A-DBDC2C7F0B5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1"/>
            <a:endCxn id="19" idx="3"/>
          </p:cNvCxnSpPr>
          <p:nvPr/>
        </p:nvCxnSpPr>
        <p:spPr>
          <a:xfrm flipH="1">
            <a:off x="1517572" y="4510451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44C237D-9BD9-74FE-6926-9BA913FD8B5B}"/>
              </a:ext>
            </a:extLst>
          </p:cNvPr>
          <p:cNvCxnSpPr>
            <a:cxnSpLocks/>
          </p:cNvCxnSpPr>
          <p:nvPr/>
        </p:nvCxnSpPr>
        <p:spPr>
          <a:xfrm flipV="1">
            <a:off x="865427" y="1694678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9FFCE58E-E0F2-11D9-D5F4-D02B4F3DC4C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65427" y="1713728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D1DCD9-BC97-0A6B-3DB6-30EE79B1D5D6}"/>
              </a:ext>
            </a:extLst>
          </p:cNvPr>
          <p:cNvSpPr txBox="1"/>
          <p:nvPr/>
        </p:nvSpPr>
        <p:spPr>
          <a:xfrm>
            <a:off x="1930763" y="4316118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7FE913E-7087-4CA3-7014-5EBC310869A3}"/>
              </a:ext>
            </a:extLst>
          </p:cNvPr>
          <p:cNvSpPr/>
          <p:nvPr/>
        </p:nvSpPr>
        <p:spPr>
          <a:xfrm>
            <a:off x="6063098" y="3868328"/>
            <a:ext cx="2755900" cy="6814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Processo iterativo de correção do sinal de drive aumenta intensidade até se atingir o desempenho desejado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062EFE5-565F-F96E-BFB9-539F297563BD}"/>
              </a:ext>
            </a:extLst>
          </p:cNvPr>
          <p:cNvSpPr txBox="1"/>
          <p:nvPr/>
        </p:nvSpPr>
        <p:spPr>
          <a:xfrm>
            <a:off x="91441" y="911482"/>
            <a:ext cx="450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noProof="0" dirty="0"/>
              <a:t>Processo de Ensaios Sísmicos no LNEC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47D42E7-18B5-FD01-D445-8E33E67BD68B}"/>
              </a:ext>
            </a:extLst>
          </p:cNvPr>
          <p:cNvSpPr/>
          <p:nvPr/>
        </p:nvSpPr>
        <p:spPr>
          <a:xfrm>
            <a:off x="135655" y="1284000"/>
            <a:ext cx="1550633" cy="357601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90DC3054-9BCD-FA5C-5D97-035E82984DB1}"/>
              </a:ext>
            </a:extLst>
          </p:cNvPr>
          <p:cNvSpPr/>
          <p:nvPr/>
        </p:nvSpPr>
        <p:spPr>
          <a:xfrm>
            <a:off x="1669815" y="1436401"/>
            <a:ext cx="1793224" cy="152854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42" name="Conexão: Curva 41">
            <a:extLst>
              <a:ext uri="{FF2B5EF4-FFF2-40B4-BE49-F238E27FC236}">
                <a16:creationId xmlns:a16="http://schemas.microsoft.com/office/drawing/2014/main" id="{B3DB9BDD-0665-6DA9-2286-AB4C24CF1F7E}"/>
              </a:ext>
            </a:extLst>
          </p:cNvPr>
          <p:cNvCxnSpPr>
            <a:cxnSpLocks/>
          </p:cNvCxnSpPr>
          <p:nvPr/>
        </p:nvCxnSpPr>
        <p:spPr>
          <a:xfrm>
            <a:off x="3741759" y="3785484"/>
            <a:ext cx="2316152" cy="442886"/>
          </a:xfrm>
          <a:prstGeom prst="curved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4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E0C6B8F-D946-2661-56D1-20C36DD20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98BD0176-7237-D9FC-CAE5-F939A008246D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6411842" y="2679743"/>
            <a:ext cx="9781" cy="8762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F443C1A8-E76B-C054-6ED3-3B28FC579336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A067ED8-0E71-C21A-BDC6-6C487DD1C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6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B53AA0FA-4D20-6D6D-2FBF-C1122F41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F6A9FB1-8259-E0A5-9B8C-96A080AA4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D68B21-CBF0-9C27-5F1B-0D8552C896F9}"/>
              </a:ext>
            </a:extLst>
          </p:cNvPr>
          <p:cNvSpPr/>
          <p:nvPr/>
        </p:nvSpPr>
        <p:spPr>
          <a:xfrm>
            <a:off x="5828218" y="1366581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 Sísmica/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 de Referência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BB84E865-1520-B4F8-5713-22C4AFB94AEB}"/>
              </a:ext>
            </a:extLst>
          </p:cNvPr>
          <p:cNvCxnSpPr>
            <a:cxnSpLocks/>
          </p:cNvCxnSpPr>
          <p:nvPr/>
        </p:nvCxnSpPr>
        <p:spPr>
          <a:xfrm flipH="1">
            <a:off x="6421623" y="1797731"/>
            <a:ext cx="2" cy="4719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154A3E66-3833-6C97-A885-C22FB567C823}"/>
              </a:ext>
            </a:extLst>
          </p:cNvPr>
          <p:cNvSpPr/>
          <p:nvPr/>
        </p:nvSpPr>
        <p:spPr>
          <a:xfrm>
            <a:off x="5770491" y="2916901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 do Sinal Drive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6181EF5-0EE1-FDB8-83C1-B168946BE674}"/>
              </a:ext>
            </a:extLst>
          </p:cNvPr>
          <p:cNvSpPr/>
          <p:nvPr/>
        </p:nvSpPr>
        <p:spPr>
          <a:xfrm>
            <a:off x="5730824" y="2263818"/>
            <a:ext cx="1381597" cy="415925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800" noProof="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CA57A62-CD02-B6FB-70A5-C7B8469DD160}"/>
              </a:ext>
            </a:extLst>
          </p:cNvPr>
          <p:cNvSpPr/>
          <p:nvPr/>
        </p:nvSpPr>
        <p:spPr>
          <a:xfrm>
            <a:off x="5671591" y="3556016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A314C03C-BCF4-8DDC-4A54-DF525C7721BB}"/>
              </a:ext>
            </a:extLst>
          </p:cNvPr>
          <p:cNvCxnSpPr>
            <a:cxnSpLocks/>
          </p:cNvCxnSpPr>
          <p:nvPr/>
        </p:nvCxnSpPr>
        <p:spPr>
          <a:xfrm>
            <a:off x="6411841" y="3836322"/>
            <a:ext cx="0" cy="26310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/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pt-PT" sz="900" noProof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 </a:t>
                </a:r>
                <a14:m>
                  <m:oMath xmlns:m="http://schemas.openxmlformats.org/officeDocument/2006/math">
                    <m:r>
                      <a:rPr lang="pt-PT" sz="900" i="1" noProof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noProof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Losango 18">
                <a:extLst>
                  <a:ext uri="{FF2B5EF4-FFF2-40B4-BE49-F238E27FC236}">
                    <a16:creationId xmlns:a16="http://schemas.microsoft.com/office/drawing/2014/main" id="{7DE860CC-77C5-B861-8849-4AF5ADCBD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254" y="4108059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osango 20">
            <a:extLst>
              <a:ext uri="{FF2B5EF4-FFF2-40B4-BE49-F238E27FC236}">
                <a16:creationId xmlns:a16="http://schemas.microsoft.com/office/drawing/2014/main" id="{DF8A5922-EA8E-D0A7-B3DE-EA90107D9B11}"/>
              </a:ext>
            </a:extLst>
          </p:cNvPr>
          <p:cNvSpPr/>
          <p:nvPr/>
        </p:nvSpPr>
        <p:spPr>
          <a:xfrm>
            <a:off x="5680074" y="4108059"/>
            <a:ext cx="1439445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85823742-5E1B-FE00-7AD1-B3F7C3F64A96}"/>
              </a:ext>
            </a:extLst>
          </p:cNvPr>
          <p:cNvCxnSpPr>
            <a:cxnSpLocks/>
          </p:cNvCxnSpPr>
          <p:nvPr/>
        </p:nvCxnSpPr>
        <p:spPr>
          <a:xfrm>
            <a:off x="7119521" y="4358107"/>
            <a:ext cx="32897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64D85DB-B9E9-0E42-0A33-3895668382E8}"/>
              </a:ext>
            </a:extLst>
          </p:cNvPr>
          <p:cNvCxnSpPr>
            <a:cxnSpLocks/>
          </p:cNvCxnSpPr>
          <p:nvPr/>
        </p:nvCxnSpPr>
        <p:spPr>
          <a:xfrm flipV="1">
            <a:off x="7448499" y="3111704"/>
            <a:ext cx="0" cy="1246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49526BD6-C055-6D8A-796C-5C129CCCA82C}"/>
              </a:ext>
            </a:extLst>
          </p:cNvPr>
          <p:cNvCxnSpPr>
            <a:cxnSpLocks/>
          </p:cNvCxnSpPr>
          <p:nvPr/>
        </p:nvCxnSpPr>
        <p:spPr>
          <a:xfrm flipH="1">
            <a:off x="7067269" y="3111704"/>
            <a:ext cx="3812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4888117-2DCA-8263-2E48-4930B27BBC89}"/>
              </a:ext>
            </a:extLst>
          </p:cNvPr>
          <p:cNvSpPr/>
          <p:nvPr/>
        </p:nvSpPr>
        <p:spPr>
          <a:xfrm>
            <a:off x="7107666" y="4098395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FF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3E42D6-D39A-33A1-EB62-BA0C2C0BA5C1}"/>
              </a:ext>
            </a:extLst>
          </p:cNvPr>
          <p:cNvSpPr txBox="1"/>
          <p:nvPr/>
        </p:nvSpPr>
        <p:spPr>
          <a:xfrm>
            <a:off x="7050836" y="4094541"/>
            <a:ext cx="47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FF0000"/>
                </a:solidFill>
              </a:rPr>
              <a:t>NOK</a:t>
            </a:r>
          </a:p>
        </p:txBody>
      </p: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B1AA70D7-C8FF-7770-F130-DF891C7ABDF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>
            <a:off x="5401544" y="4367774"/>
            <a:ext cx="278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085042-C98D-3A38-24CC-D14F30687BB5}"/>
              </a:ext>
            </a:extLst>
          </p:cNvPr>
          <p:cNvSpPr/>
          <p:nvPr/>
        </p:nvSpPr>
        <p:spPr>
          <a:xfrm>
            <a:off x="5402113" y="4085693"/>
            <a:ext cx="328976" cy="238515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800" noProof="0" dirty="0">
              <a:solidFill>
                <a:srgbClr val="00B05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B7D4B7-BDE6-0619-6151-5F9F71389ED1}"/>
              </a:ext>
            </a:extLst>
          </p:cNvPr>
          <p:cNvSpPr txBox="1"/>
          <p:nvPr/>
        </p:nvSpPr>
        <p:spPr>
          <a:xfrm>
            <a:off x="5384130" y="4093374"/>
            <a:ext cx="398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noProof="0" dirty="0">
                <a:solidFill>
                  <a:srgbClr val="00B050"/>
                </a:solidFill>
              </a:rPr>
              <a:t>OK</a:t>
            </a: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8C519CA7-A0E4-3199-E7A4-82AAEAFEE8A5}"/>
              </a:ext>
            </a:extLst>
          </p:cNvPr>
          <p:cNvCxnSpPr>
            <a:cxnSpLocks/>
          </p:cNvCxnSpPr>
          <p:nvPr/>
        </p:nvCxnSpPr>
        <p:spPr>
          <a:xfrm flipV="1">
            <a:off x="4749399" y="1552001"/>
            <a:ext cx="0" cy="25370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2224C1CF-C80A-912D-CBFC-ED432FFFD0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749399" y="1571051"/>
            <a:ext cx="10788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BE56126-A274-E9B1-CEE5-C3B46EA9B7E1}"/>
              </a:ext>
            </a:extLst>
          </p:cNvPr>
          <p:cNvSpPr txBox="1"/>
          <p:nvPr/>
        </p:nvSpPr>
        <p:spPr>
          <a:xfrm>
            <a:off x="5814735" y="4173441"/>
            <a:ext cx="1186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  <a:sym typeface="Arial"/>
              </a:rPr>
              <a:t>Avaliação de Desempenho</a:t>
            </a:r>
            <a:endParaRPr kumimoji="0" lang="pt-P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  <a:sym typeface="Arial"/>
            </a:endParaRPr>
          </a:p>
        </p:txBody>
      </p:sp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E6D3D0EA-DB95-43D1-80E0-5C6E876BC06D}"/>
              </a:ext>
            </a:extLst>
          </p:cNvPr>
          <p:cNvSpPr txBox="1"/>
          <p:nvPr/>
        </p:nvSpPr>
        <p:spPr>
          <a:xfrm>
            <a:off x="91441" y="85349"/>
            <a:ext cx="1371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9FB33A-D199-5F05-FE87-E2709E5D1C63}"/>
              </a:ext>
            </a:extLst>
          </p:cNvPr>
          <p:cNvSpPr txBox="1"/>
          <p:nvPr/>
        </p:nvSpPr>
        <p:spPr>
          <a:xfrm>
            <a:off x="279963" y="1119897"/>
            <a:ext cx="3786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dirty="0"/>
              <a:t>Implementar um controlador que garanta melhor desempenho da plataforma sísmica</a:t>
            </a:r>
          </a:p>
          <a:p>
            <a:endParaRPr lang="pt-PT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Obtendo desempenho satisfatório na 1ª iteração de cada patamar de intensidade, reduzir/eliminar necessidade do processo iterativo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5447C73-4C88-AAC4-BA38-2C68D020CBB2}"/>
              </a:ext>
            </a:extLst>
          </p:cNvPr>
          <p:cNvSpPr txBox="1"/>
          <p:nvPr/>
        </p:nvSpPr>
        <p:spPr>
          <a:xfrm>
            <a:off x="243478" y="77921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Objetivos: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FF700CF-7B52-3AB6-DAA3-4254E58E6DAD}"/>
              </a:ext>
            </a:extLst>
          </p:cNvPr>
          <p:cNvSpPr/>
          <p:nvPr/>
        </p:nvSpPr>
        <p:spPr>
          <a:xfrm>
            <a:off x="5766874" y="2909915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sz="900" noProof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Afinar Controlador</a:t>
            </a:r>
            <a:endParaRPr lang="pt-PT" noProof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3580A5-EC82-0625-BE41-597C2514D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33" y="3414959"/>
            <a:ext cx="3336035" cy="1573912"/>
          </a:xfrm>
          <a:prstGeom prst="rect">
            <a:avLst/>
          </a:prstGeom>
          <a:ln>
            <a:noFill/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D9AF7EC-8EE5-89A5-E52E-C51A5161048D}"/>
              </a:ext>
            </a:extLst>
          </p:cNvPr>
          <p:cNvSpPr txBox="1"/>
          <p:nvPr/>
        </p:nvSpPr>
        <p:spPr>
          <a:xfrm>
            <a:off x="547856" y="3128163"/>
            <a:ext cx="3024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50" u="sng" dirty="0"/>
              <a:t>Esquema de controlo adaptativo: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C1E573-CDD2-7677-2EDD-6A8FD5FF8EF3}"/>
              </a:ext>
            </a:extLst>
          </p:cNvPr>
          <p:cNvSpPr/>
          <p:nvPr/>
        </p:nvSpPr>
        <p:spPr>
          <a:xfrm>
            <a:off x="7852672" y="1775521"/>
            <a:ext cx="1198984" cy="10712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b="1" u="sng" dirty="0"/>
              <a:t>Controlador </a:t>
            </a:r>
            <a:r>
              <a:rPr lang="pt-PT" sz="1200" dirty="0"/>
              <a:t>parametrizado com base num modelo do sistema</a:t>
            </a: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533ABA17-9A50-45EC-AC99-5CB1CC61BAF3}"/>
              </a:ext>
            </a:extLst>
          </p:cNvPr>
          <p:cNvSpPr/>
          <p:nvPr/>
        </p:nvSpPr>
        <p:spPr>
          <a:xfrm>
            <a:off x="8232343" y="2939351"/>
            <a:ext cx="259860" cy="5249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31D3CAA-9B78-6292-5203-AB4CE804AE3D}"/>
              </a:ext>
            </a:extLst>
          </p:cNvPr>
          <p:cNvSpPr txBox="1"/>
          <p:nvPr/>
        </p:nvSpPr>
        <p:spPr>
          <a:xfrm>
            <a:off x="7829729" y="3556016"/>
            <a:ext cx="1175700" cy="9541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dirty="0"/>
              <a:t>Estrutura do  Controlador: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LQI</a:t>
            </a:r>
          </a:p>
        </p:txBody>
      </p:sp>
    </p:spTree>
    <p:extLst>
      <p:ext uri="{BB962C8B-B14F-4D97-AF65-F5344CB8AC3E}">
        <p14:creationId xmlns:p14="http://schemas.microsoft.com/office/powerpoint/2010/main" val="272005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 animBg="1"/>
      <p:bldP spid="27" grpId="0"/>
      <p:bldP spid="2" grpId="0" animBg="1"/>
      <p:bldP spid="16" grpId="0"/>
      <p:bldP spid="7" grpId="0" animBg="1"/>
      <p:bldP spid="17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5AD7D82-CCF9-89D2-4ECB-1B0AE248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9077E86-9703-935D-9B59-7EFD554771A1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81AF90-ACD2-ED79-3E8A-5C152850A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7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84F4943-F294-D0E4-EC8F-6CA6DF6C2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49771AF-7E7B-B57E-6DBD-6DC19CBE43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9" name="Google Shape;58;p1">
            <a:extLst>
              <a:ext uri="{FF2B5EF4-FFF2-40B4-BE49-F238E27FC236}">
                <a16:creationId xmlns:a16="http://schemas.microsoft.com/office/drawing/2014/main" id="{B232B54C-7EB0-7531-B686-3384825672C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A9231-D08C-9904-0EF8-D02EF667D7F0}"/>
              </a:ext>
            </a:extLst>
          </p:cNvPr>
          <p:cNvSpPr txBox="1"/>
          <p:nvPr/>
        </p:nvSpPr>
        <p:spPr>
          <a:xfrm>
            <a:off x="-419100" y="540000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12" name="Imagem 11" descr="Uma imagem com texto, diagrama, captura de ecrã, Esquema&#10;&#10;Descrição gerada automaticamente">
            <a:extLst>
              <a:ext uri="{FF2B5EF4-FFF2-40B4-BE49-F238E27FC236}">
                <a16:creationId xmlns:a16="http://schemas.microsoft.com/office/drawing/2014/main" id="{E29087FF-F85C-2F52-8603-A078B26DA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136" y="878554"/>
            <a:ext cx="3809131" cy="1987252"/>
          </a:xfrm>
          <a:prstGeom prst="rect">
            <a:avLst/>
          </a:prstGeom>
        </p:spPr>
      </p:pic>
      <p:pic>
        <p:nvPicPr>
          <p:cNvPr id="2" name="Imagem 1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13EC454C-28B8-49E0-D846-75582901C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15" y="3086368"/>
            <a:ext cx="7866643" cy="2003132"/>
          </a:xfrm>
          <a:prstGeom prst="rect">
            <a:avLst/>
          </a:prstGeom>
        </p:spPr>
      </p:pic>
      <p:pic>
        <p:nvPicPr>
          <p:cNvPr id="7" name="Imagem 6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1D99A7BF-538F-BB38-4667-BDF8A5ED2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847" y="1040378"/>
            <a:ext cx="2727184" cy="18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8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F9CBE0-E714-5858-544F-915B0D48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D87AD508-F59E-5822-E69A-FC896EDFB357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6BF7E6-0DEA-03A4-CEB9-AF77BC51E3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8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D36BEBF1-64AA-8BBD-BF3F-030A281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2838E0F-32D4-1DF5-C65A-E933B087D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pic>
        <p:nvPicPr>
          <p:cNvPr id="8" name="Imagem 7" descr="Uma imagem com texto, file, Tipo de letra, diagrama&#10;&#10;Os conteúdos gerados por IA podem estar incorretos.">
            <a:extLst>
              <a:ext uri="{FF2B5EF4-FFF2-40B4-BE49-F238E27FC236}">
                <a16:creationId xmlns:a16="http://schemas.microsoft.com/office/drawing/2014/main" id="{F1C21722-0474-2912-C9CD-7B3B877B8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17" y="1446742"/>
            <a:ext cx="8143765" cy="20736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BFF818C-BAA6-E5CB-67B0-6A42C08DE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055" y="1472142"/>
            <a:ext cx="6511888" cy="304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7AAE-18A7-B46C-4D16-DD1BBE9464E5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sp>
        <p:nvSpPr>
          <p:cNvPr id="2" name="Google Shape;58;p1">
            <a:extLst>
              <a:ext uri="{FF2B5EF4-FFF2-40B4-BE49-F238E27FC236}">
                <a16:creationId xmlns:a16="http://schemas.microsoft.com/office/drawing/2014/main" id="{B4CD8439-9BDA-43F7-4330-61F874C4707B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4227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7B7AB8-B9DE-4A6A-0E58-DA1CD8D7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122A7F5C-E6BB-8B28-A048-F92569BD5444}"/>
              </a:ext>
            </a:extLst>
          </p:cNvPr>
          <p:cNvSpPr/>
          <p:nvPr/>
        </p:nvSpPr>
        <p:spPr>
          <a:xfrm>
            <a:off x="0" y="0"/>
            <a:ext cx="9144000" cy="540000"/>
          </a:xfrm>
          <a:prstGeom prst="rect">
            <a:avLst/>
          </a:prstGeom>
          <a:solidFill>
            <a:schemeClr val="accent2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0EA838-6D6D-F131-B868-9DFBB566CB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noProof="0" smtClean="0"/>
              <a:t>9</a:t>
            </a:fld>
            <a:endParaRPr lang="pt-PT" noProof="0" dirty="0"/>
          </a:p>
        </p:txBody>
      </p:sp>
      <p:pic>
        <p:nvPicPr>
          <p:cNvPr id="5" name="Picture 4" descr="OPENCoastS">
            <a:extLst>
              <a:ext uri="{FF2B5EF4-FFF2-40B4-BE49-F238E27FC236}">
                <a16:creationId xmlns:a16="http://schemas.microsoft.com/office/drawing/2014/main" id="{C04163FE-D1C4-B617-D4A3-2345F9D6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843" y="54000"/>
            <a:ext cx="1430843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E5F8BAFC-E9CE-7177-0321-DB40903C0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4" t="33493" r="19538" b="34519"/>
          <a:stretch>
            <a:fillRect/>
          </a:stretch>
        </p:blipFill>
        <p:spPr>
          <a:xfrm>
            <a:off x="6201763" y="54000"/>
            <a:ext cx="1152766" cy="4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D1DDB6-8762-B26A-5CA1-832A3CB1EB54}"/>
              </a:ext>
            </a:extLst>
          </p:cNvPr>
          <p:cNvSpPr txBox="1"/>
          <p:nvPr/>
        </p:nvSpPr>
        <p:spPr>
          <a:xfrm>
            <a:off x="0" y="1014208"/>
            <a:ext cx="3809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u="sng" noProof="0" dirty="0"/>
              <a:t>Modelo da mesa uniaxial</a:t>
            </a:r>
          </a:p>
        </p:txBody>
      </p:sp>
      <p:pic>
        <p:nvPicPr>
          <p:cNvPr id="2" name="Imagem 1" descr="Uma imagem com diagrama, file, Tipo de letra, Esquema&#10;&#10;Descrição gerada automaticamente">
            <a:extLst>
              <a:ext uri="{FF2B5EF4-FFF2-40B4-BE49-F238E27FC236}">
                <a16:creationId xmlns:a16="http://schemas.microsoft.com/office/drawing/2014/main" id="{79BF5668-4A4B-6394-5C9C-746AA5E5F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40" y="1457670"/>
            <a:ext cx="4386019" cy="1107556"/>
          </a:xfrm>
          <a:prstGeom prst="rect">
            <a:avLst/>
          </a:prstGeom>
        </p:spPr>
      </p:pic>
      <p:sp>
        <p:nvSpPr>
          <p:cNvPr id="10" name="Cruzada 9">
            <a:extLst>
              <a:ext uri="{FF2B5EF4-FFF2-40B4-BE49-F238E27FC236}">
                <a16:creationId xmlns:a16="http://schemas.microsoft.com/office/drawing/2014/main" id="{C3CF0163-5EB4-DE1C-8A19-02587FE23204}"/>
              </a:ext>
            </a:extLst>
          </p:cNvPr>
          <p:cNvSpPr/>
          <p:nvPr/>
        </p:nvSpPr>
        <p:spPr>
          <a:xfrm>
            <a:off x="4924649" y="1770740"/>
            <a:ext cx="486201" cy="481415"/>
          </a:xfrm>
          <a:prstGeom prst="plus">
            <a:avLst>
              <a:gd name="adj" fmla="val 4601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DAD351-0C8C-AA39-003F-04D9ECEB9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1140" y="1358719"/>
            <a:ext cx="3063822" cy="130545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F0337AD-FFBD-5604-67BF-AD650834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6258"/>
          <a:stretch>
            <a:fillRect/>
          </a:stretch>
        </p:blipFill>
        <p:spPr>
          <a:xfrm>
            <a:off x="107474" y="3013946"/>
            <a:ext cx="3809132" cy="143161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4F5A518-E5C9-528E-9DB5-1439D881C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846" y="2835105"/>
            <a:ext cx="4751682" cy="182811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2076F41-0223-5B9C-E94D-A25125C870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5746"/>
          <a:stretch>
            <a:fillRect/>
          </a:stretch>
        </p:blipFill>
        <p:spPr>
          <a:xfrm>
            <a:off x="3884409" y="3013942"/>
            <a:ext cx="193506" cy="143161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0D931-6D85-388E-2842-2F63E2C9C7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0711" y="2848939"/>
            <a:ext cx="4705815" cy="79636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071CA5F-9475-898F-9F27-9BFC74382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9592" y="3682083"/>
            <a:ext cx="3413186" cy="45798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D6B653A-E208-A7F7-CBBA-E8C4299E3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794" y="4177555"/>
            <a:ext cx="3446984" cy="544730"/>
          </a:xfrm>
          <a:prstGeom prst="rect">
            <a:avLst/>
          </a:prstGeom>
        </p:spPr>
      </p:pic>
      <p:sp>
        <p:nvSpPr>
          <p:cNvPr id="8" name="Google Shape;58;p1">
            <a:extLst>
              <a:ext uri="{FF2B5EF4-FFF2-40B4-BE49-F238E27FC236}">
                <a16:creationId xmlns:a16="http://schemas.microsoft.com/office/drawing/2014/main" id="{0CE14F1F-BFA3-0633-94C3-F2BF9E6F6582}"/>
              </a:ext>
            </a:extLst>
          </p:cNvPr>
          <p:cNvSpPr txBox="1"/>
          <p:nvPr/>
        </p:nvSpPr>
        <p:spPr>
          <a:xfrm>
            <a:off x="179314" y="54000"/>
            <a:ext cx="391073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600" b="1" i="0" u="none" strike="noStrike" cap="none" noProof="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Modelação</a:t>
            </a:r>
          </a:p>
        </p:txBody>
      </p:sp>
    </p:spTree>
    <p:extLst>
      <p:ext uri="{BB962C8B-B14F-4D97-AF65-F5344CB8AC3E}">
        <p14:creationId xmlns:p14="http://schemas.microsoft.com/office/powerpoint/2010/main" val="21263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1674</Words>
  <Application>Microsoft Office PowerPoint</Application>
  <PresentationFormat>Apresentação no Ecrã (16:9)</PresentationFormat>
  <Paragraphs>202</Paragraphs>
  <Slides>31</Slides>
  <Notes>31</Notes>
  <HiddenSlides>6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7" baseType="lpstr">
      <vt:lpstr>Aptos Display</vt:lpstr>
      <vt:lpstr>Bebas Neue</vt:lpstr>
      <vt:lpstr>Arial</vt:lpstr>
      <vt:lpstr>Times New Roman</vt:lpstr>
      <vt:lpstr>Cambria Math</vt:lpstr>
      <vt:lpstr>Simple Light</vt:lpstr>
      <vt:lpstr>Desenvolvimento de Estratégias de Controlo para Reprodução de Sismos em 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14</cp:revision>
  <dcterms:modified xsi:type="dcterms:W3CDTF">2026-02-18T17:28:27Z</dcterms:modified>
</cp:coreProperties>
</file>